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Bski3vzva21G19+EfWe8JxXZy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04" d="100"/>
          <a:sy n="104" d="100"/>
        </p:scale>
        <p:origin x="240"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54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542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51983"/>
            <a:ext cx="5486400" cy="388798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4"/>
            <a:ext cx="2971800" cy="49542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378824"/>
            <a:ext cx="2971800" cy="4954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751983"/>
            <a:ext cx="548640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466725"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808085" y="2357762"/>
            <a:ext cx="9759518" cy="159798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6000"/>
              <a:buFont typeface="Arial"/>
              <a:buNone/>
            </a:pPr>
            <a:r>
              <a:rPr lang="ja-JP">
                <a:latin typeface="Arial"/>
                <a:ea typeface="Arial"/>
                <a:cs typeface="Arial"/>
                <a:sym typeface="Arial"/>
              </a:rPr>
              <a:t>未来の福島こども基金</a:t>
            </a:r>
            <a:br>
              <a:rPr lang="ja-JP">
                <a:latin typeface="Arial"/>
                <a:ea typeface="Arial"/>
                <a:cs typeface="Arial"/>
                <a:sym typeface="Arial"/>
              </a:rPr>
            </a:br>
            <a:r>
              <a:rPr lang="ja-JP">
                <a:latin typeface="Arial"/>
                <a:ea typeface="Arial"/>
                <a:cs typeface="Arial"/>
                <a:sym typeface="Arial"/>
              </a:rPr>
              <a:t>2022年度活動報告</a:t>
            </a:r>
            <a:br>
              <a:rPr lang="ja-JP">
                <a:latin typeface="Arial"/>
                <a:ea typeface="Arial"/>
                <a:cs typeface="Arial"/>
                <a:sym typeface="Arial"/>
              </a:rPr>
            </a:br>
            <a:r>
              <a:rPr lang="ja-JP" sz="4000">
                <a:latin typeface="Arial"/>
                <a:ea typeface="Arial"/>
                <a:cs typeface="Arial"/>
                <a:sym typeface="Arial"/>
              </a:rPr>
              <a:t>2022/６/1～2023/5/31</a:t>
            </a:r>
            <a:endParaRPr sz="4000">
              <a:latin typeface="Arial"/>
              <a:ea typeface="Arial"/>
              <a:cs typeface="Arial"/>
              <a:sym typeface="Arial"/>
            </a:endParaRPr>
          </a:p>
        </p:txBody>
      </p:sp>
      <p:sp>
        <p:nvSpPr>
          <p:cNvPr id="89" name="Google Shape;89;p1"/>
          <p:cNvSpPr txBox="1">
            <a:spLocks noGrp="1"/>
          </p:cNvSpPr>
          <p:nvPr>
            <p:ph type="subTitle" idx="1"/>
          </p:nvPr>
        </p:nvSpPr>
        <p:spPr>
          <a:xfrm>
            <a:off x="1353519" y="4376091"/>
            <a:ext cx="10159014" cy="13405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5400"/>
              <a:buNone/>
            </a:pPr>
            <a:r>
              <a:rPr lang="ja-JP" sz="5400" b="1">
                <a:solidFill>
                  <a:srgbClr val="0070C0"/>
                </a:solidFill>
                <a:latin typeface="Arial"/>
                <a:ea typeface="Arial"/>
                <a:cs typeface="Arial"/>
                <a:sym typeface="Arial"/>
              </a:rPr>
              <a:t>こどもたちの未来のために</a:t>
            </a:r>
            <a:endParaRPr/>
          </a:p>
        </p:txBody>
      </p:sp>
      <p:pic>
        <p:nvPicPr>
          <p:cNvPr id="90" name="Google Shape;90;p1" descr="rogo.jpg"/>
          <p:cNvPicPr preferRelativeResize="0"/>
          <p:nvPr/>
        </p:nvPicPr>
        <p:blipFill rotWithShape="1">
          <a:blip r:embed="rId3">
            <a:alphaModFix/>
          </a:blip>
          <a:srcRect/>
          <a:stretch/>
        </p:blipFill>
        <p:spPr>
          <a:xfrm>
            <a:off x="247972" y="262179"/>
            <a:ext cx="2527515" cy="25275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304500" y="365125"/>
            <a:ext cx="11582700" cy="6225900"/>
          </a:xfrm>
          <a:prstGeom prst="roundRect">
            <a:avLst>
              <a:gd name="adj" fmla="val 16667"/>
            </a:avLst>
          </a:prstGeom>
          <a:noFill/>
          <a:ln w="114300" cap="flat" cmpd="sng">
            <a:solidFill>
              <a:schemeClr val="accent6"/>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txBox="1">
            <a:spLocks noGrp="1"/>
          </p:cNvSpPr>
          <p:nvPr>
            <p:ph type="body" idx="1"/>
          </p:nvPr>
        </p:nvSpPr>
        <p:spPr>
          <a:xfrm>
            <a:off x="1119000" y="1277425"/>
            <a:ext cx="10515600" cy="5466000"/>
          </a:xfrm>
          <a:prstGeom prst="rect">
            <a:avLst/>
          </a:prstGeom>
          <a:noFill/>
          <a:ln>
            <a:noFill/>
          </a:ln>
        </p:spPr>
        <p:txBody>
          <a:bodyPr spcFirstLastPara="1" wrap="square" lIns="91425" tIns="45700" rIns="91425" bIns="45700" anchor="t" anchorCtr="0">
            <a:normAutofit/>
          </a:bodyPr>
          <a:lstStyle/>
          <a:p>
            <a:pPr marL="228600" lvl="0" indent="-233045" algn="l" rtl="0">
              <a:lnSpc>
                <a:spcPct val="90000"/>
              </a:lnSpc>
              <a:spcBef>
                <a:spcPts val="0"/>
              </a:spcBef>
              <a:spcAft>
                <a:spcPts val="0"/>
              </a:spcAft>
              <a:buClr>
                <a:schemeClr val="dk1"/>
              </a:buClr>
              <a:buSzPts val="2050"/>
              <a:buFont typeface="Meiryo"/>
              <a:buChar char="•"/>
            </a:pPr>
            <a:r>
              <a:rPr lang="ja-JP" sz="2050" b="1">
                <a:latin typeface="Meiryo"/>
                <a:ea typeface="Meiryo"/>
                <a:cs typeface="Meiryo"/>
                <a:sym typeface="Meiryo"/>
              </a:rPr>
              <a:t>市民放射能市民測定室支援～メンテナンスや賛同金支援</a:t>
            </a:r>
            <a:endParaRPr sz="2050" b="1">
              <a:latin typeface="Meiryo"/>
              <a:ea typeface="Meiryo"/>
              <a:cs typeface="Meiryo"/>
              <a:sym typeface="Meiryo"/>
            </a:endParaRPr>
          </a:p>
          <a:p>
            <a:pPr marL="228600" lvl="0" indent="-233045" algn="l" rtl="0">
              <a:lnSpc>
                <a:spcPct val="90000"/>
              </a:lnSpc>
              <a:spcBef>
                <a:spcPts val="1000"/>
              </a:spcBef>
              <a:spcAft>
                <a:spcPts val="0"/>
              </a:spcAft>
              <a:buClr>
                <a:srgbClr val="FF0000"/>
              </a:buClr>
              <a:buSzPts val="2050"/>
              <a:buFont typeface="Meiryo"/>
              <a:buChar char="•"/>
            </a:pPr>
            <a:r>
              <a:rPr lang="ja-JP" sz="2050" b="1">
                <a:solidFill>
                  <a:srgbClr val="FF0000"/>
                </a:solidFill>
                <a:latin typeface="Meiryo"/>
                <a:ea typeface="Meiryo"/>
                <a:cs typeface="Meiryo"/>
                <a:sym typeface="Meiryo"/>
              </a:rPr>
              <a:t>ウクライナ緊急支援 カテリーナコンサート（2022/7/9）</a:t>
            </a:r>
            <a:br>
              <a:rPr lang="ja-JP" sz="2050" b="1">
                <a:solidFill>
                  <a:srgbClr val="FF0000"/>
                </a:solidFill>
                <a:latin typeface="Meiryo"/>
                <a:ea typeface="Meiryo"/>
                <a:cs typeface="Meiryo"/>
                <a:sym typeface="Meiryo"/>
              </a:rPr>
            </a:br>
            <a:r>
              <a:rPr lang="ja-JP" sz="2050">
                <a:latin typeface="Meiryo"/>
                <a:ea typeface="Meiryo"/>
                <a:cs typeface="Meiryo"/>
                <a:sym typeface="Meiryo"/>
              </a:rPr>
              <a:t>～カテリーナ、チェルノブイリ子ども基金を通じ、緊急支援金を渡す</a:t>
            </a:r>
            <a:endParaRPr sz="2050">
              <a:latin typeface="Meiryo"/>
              <a:ea typeface="Meiryo"/>
              <a:cs typeface="Meiryo"/>
              <a:sym typeface="Meiryo"/>
            </a:endParaRPr>
          </a:p>
          <a:p>
            <a:pPr marL="228600" lvl="0" indent="-233045" algn="l" rtl="0">
              <a:lnSpc>
                <a:spcPct val="90000"/>
              </a:lnSpc>
              <a:spcBef>
                <a:spcPts val="1000"/>
              </a:spcBef>
              <a:spcAft>
                <a:spcPts val="0"/>
              </a:spcAft>
              <a:buClr>
                <a:schemeClr val="dk1"/>
              </a:buClr>
              <a:buSzPts val="2050"/>
              <a:buFont typeface="Meiryo"/>
              <a:buChar char="•"/>
            </a:pPr>
            <a:r>
              <a:rPr lang="ja-JP" sz="2050" b="1">
                <a:latin typeface="Meiryo"/>
                <a:ea typeface="Meiryo"/>
                <a:cs typeface="Meiryo"/>
                <a:sym typeface="Meiryo"/>
              </a:rPr>
              <a:t>たらちね海洋調査に参加（2022/7/19）</a:t>
            </a:r>
            <a:endParaRPr sz="2050" b="1">
              <a:latin typeface="Meiryo"/>
              <a:ea typeface="Meiryo"/>
              <a:cs typeface="Meiryo"/>
              <a:sym typeface="Meiryo"/>
            </a:endParaRPr>
          </a:p>
          <a:p>
            <a:pPr marL="228600" lvl="0" indent="-233045" algn="l" rtl="0">
              <a:lnSpc>
                <a:spcPct val="90000"/>
              </a:lnSpc>
              <a:spcBef>
                <a:spcPts val="1000"/>
              </a:spcBef>
              <a:spcAft>
                <a:spcPts val="0"/>
              </a:spcAft>
              <a:buClr>
                <a:schemeClr val="dk1"/>
              </a:buClr>
              <a:buSzPts val="2050"/>
              <a:buFont typeface="Meiryo"/>
              <a:buChar char="•"/>
            </a:pPr>
            <a:r>
              <a:rPr lang="ja-JP" sz="2050" b="1">
                <a:latin typeface="Meiryo"/>
                <a:ea typeface="Meiryo"/>
                <a:cs typeface="Meiryo"/>
                <a:sym typeface="Meiryo"/>
              </a:rPr>
              <a:t>福島避難指示解除地域の訪問</a:t>
            </a:r>
            <a:endParaRPr sz="2050" b="1">
              <a:latin typeface="Meiryo"/>
              <a:ea typeface="Meiryo"/>
              <a:cs typeface="Meiryo"/>
              <a:sym typeface="Meiryo"/>
            </a:endParaRPr>
          </a:p>
          <a:p>
            <a:pPr marL="228600" lvl="0" indent="-233045" algn="l" rtl="0">
              <a:lnSpc>
                <a:spcPct val="90000"/>
              </a:lnSpc>
              <a:spcBef>
                <a:spcPts val="1000"/>
              </a:spcBef>
              <a:spcAft>
                <a:spcPts val="0"/>
              </a:spcAft>
              <a:buClr>
                <a:schemeClr val="dk1"/>
              </a:buClr>
              <a:buSzPts val="2050"/>
              <a:buFont typeface="Meiryo"/>
              <a:buChar char="•"/>
            </a:pPr>
            <a:r>
              <a:rPr lang="ja-JP" sz="2050" b="1">
                <a:latin typeface="Meiryo"/>
                <a:ea typeface="Meiryo"/>
                <a:cs typeface="Meiryo"/>
                <a:sym typeface="Meiryo"/>
              </a:rPr>
              <a:t>コロナ禍緊急支援</a:t>
            </a:r>
            <a:br>
              <a:rPr lang="ja-JP" sz="2050" b="1">
                <a:latin typeface="Meiryo"/>
                <a:ea typeface="Meiryo"/>
                <a:cs typeface="Meiryo"/>
                <a:sym typeface="Meiryo"/>
              </a:rPr>
            </a:br>
            <a:r>
              <a:rPr lang="ja-JP" sz="2050" b="1">
                <a:latin typeface="Meiryo"/>
                <a:ea typeface="Meiryo"/>
                <a:cs typeface="Meiryo"/>
                <a:sym typeface="Meiryo"/>
              </a:rPr>
              <a:t> </a:t>
            </a:r>
            <a:r>
              <a:rPr lang="ja-JP" sz="1750">
                <a:latin typeface="Meiryo"/>
                <a:ea typeface="Meiryo"/>
                <a:cs typeface="Meiryo"/>
                <a:sym typeface="Meiryo"/>
              </a:rPr>
              <a:t>～こども食堂たべまな(白河市）/反貧困ネットワーク(首都圏）/フードバンクふくしま（いわき）</a:t>
            </a:r>
            <a:endParaRPr sz="1750">
              <a:latin typeface="Meiryo"/>
              <a:ea typeface="Meiryo"/>
              <a:cs typeface="Meiryo"/>
              <a:sym typeface="Meiryo"/>
            </a:endParaRPr>
          </a:p>
          <a:p>
            <a:pPr marL="228600" lvl="0" indent="-233045" algn="l" rtl="0">
              <a:lnSpc>
                <a:spcPct val="90000"/>
              </a:lnSpc>
              <a:spcBef>
                <a:spcPts val="1000"/>
              </a:spcBef>
              <a:spcAft>
                <a:spcPts val="0"/>
              </a:spcAft>
              <a:buClr>
                <a:srgbClr val="FF0000"/>
              </a:buClr>
              <a:buSzPts val="2050"/>
              <a:buFont typeface="Meiryo"/>
              <a:buChar char="•"/>
            </a:pPr>
            <a:r>
              <a:rPr lang="ja-JP" sz="2050" b="1">
                <a:solidFill>
                  <a:srgbClr val="FF0000"/>
                </a:solidFill>
                <a:latin typeface="Meiryo"/>
                <a:ea typeface="Meiryo"/>
                <a:cs typeface="Meiryo"/>
                <a:sym typeface="Meiryo"/>
              </a:rPr>
              <a:t>沖縄・球美の里へ保養支援 ファミリー保養実施中</a:t>
            </a:r>
            <a:br>
              <a:rPr lang="ja-JP" sz="2050" b="1">
                <a:solidFill>
                  <a:srgbClr val="FF0000"/>
                </a:solidFill>
                <a:latin typeface="Meiryo"/>
                <a:ea typeface="Meiryo"/>
                <a:cs typeface="Meiryo"/>
                <a:sym typeface="Meiryo"/>
              </a:rPr>
            </a:br>
            <a:r>
              <a:rPr lang="ja-JP" sz="2050">
                <a:latin typeface="Meiryo"/>
                <a:ea typeface="Meiryo"/>
                <a:cs typeface="Meiryo"/>
                <a:sym typeface="Meiryo"/>
              </a:rPr>
              <a:t>～2022年12月 NPO法人沖縄・球美の里は解散。たらちねが事業を継承</a:t>
            </a:r>
            <a:endParaRPr sz="2050">
              <a:latin typeface="Meiryo"/>
              <a:ea typeface="Meiryo"/>
              <a:cs typeface="Meiryo"/>
              <a:sym typeface="Meiryo"/>
            </a:endParaRPr>
          </a:p>
          <a:p>
            <a:pPr marL="228600" lvl="0" indent="-233045" algn="l" rtl="0">
              <a:lnSpc>
                <a:spcPct val="90000"/>
              </a:lnSpc>
              <a:spcBef>
                <a:spcPts val="1000"/>
              </a:spcBef>
              <a:spcAft>
                <a:spcPts val="0"/>
              </a:spcAft>
              <a:buClr>
                <a:schemeClr val="dk1"/>
              </a:buClr>
              <a:buSzPts val="2050"/>
              <a:buFont typeface="Meiryo"/>
              <a:buChar char="•"/>
            </a:pPr>
            <a:r>
              <a:rPr lang="ja-JP" sz="2050" b="1">
                <a:latin typeface="Meiryo"/>
                <a:ea typeface="Meiryo"/>
                <a:cs typeface="Meiryo"/>
                <a:sym typeface="Meiryo"/>
              </a:rPr>
              <a:t>チェルノブイリ・福島　救援イベント 中筋純講演会（2023/4/15）</a:t>
            </a:r>
            <a:endParaRPr sz="2050" b="1">
              <a:latin typeface="Meiryo"/>
              <a:ea typeface="Meiryo"/>
              <a:cs typeface="Meiryo"/>
              <a:sym typeface="Meiryo"/>
            </a:endParaRPr>
          </a:p>
          <a:p>
            <a:pPr marL="228600" lvl="0" indent="-233045" algn="l" rtl="0">
              <a:lnSpc>
                <a:spcPct val="90000"/>
              </a:lnSpc>
              <a:spcBef>
                <a:spcPts val="1000"/>
              </a:spcBef>
              <a:spcAft>
                <a:spcPts val="0"/>
              </a:spcAft>
              <a:buClr>
                <a:srgbClr val="FF0000"/>
              </a:buClr>
              <a:buSzPts val="2050"/>
              <a:buFont typeface="Meiryo"/>
              <a:buChar char="•"/>
            </a:pPr>
            <a:r>
              <a:rPr lang="ja-JP" sz="2050" b="1">
                <a:solidFill>
                  <a:srgbClr val="FF0000"/>
                </a:solidFill>
                <a:latin typeface="Meiryo"/>
                <a:ea typeface="Meiryo"/>
                <a:cs typeface="Meiryo"/>
                <a:sym typeface="Meiryo"/>
              </a:rPr>
              <a:t>新たな取り組み 子ども応援金(学資支援、病気の子ども支援～2023年3月より）</a:t>
            </a:r>
            <a:endParaRPr sz="2050" b="1">
              <a:solidFill>
                <a:srgbClr val="FF0000"/>
              </a:solidFill>
              <a:latin typeface="Meiryo"/>
              <a:ea typeface="Meiryo"/>
              <a:cs typeface="Meiryo"/>
              <a:sym typeface="Meiryo"/>
            </a:endParaRPr>
          </a:p>
          <a:p>
            <a:pPr marL="228600" lvl="0" indent="-233045" algn="l" rtl="0">
              <a:lnSpc>
                <a:spcPct val="90000"/>
              </a:lnSpc>
              <a:spcBef>
                <a:spcPts val="1000"/>
              </a:spcBef>
              <a:spcAft>
                <a:spcPts val="1000"/>
              </a:spcAft>
              <a:buClr>
                <a:srgbClr val="FF0000"/>
              </a:buClr>
              <a:buSzPts val="2050"/>
              <a:buFont typeface="Meiryo"/>
              <a:buChar char="•"/>
            </a:pPr>
            <a:r>
              <a:rPr lang="ja-JP" sz="2050" b="1">
                <a:solidFill>
                  <a:srgbClr val="FF0000"/>
                </a:solidFill>
                <a:latin typeface="Meiryo"/>
                <a:ea typeface="Meiryo"/>
                <a:cs typeface="Meiryo"/>
                <a:sym typeface="Meiryo"/>
              </a:rPr>
              <a:t>コロナは今どうなっているのか？</a:t>
            </a:r>
            <a:endParaRPr sz="1550" b="1">
              <a:latin typeface="Meiryo"/>
              <a:ea typeface="Meiryo"/>
              <a:cs typeface="Meiryo"/>
              <a:sym typeface="Meiryo"/>
            </a:endParaRPr>
          </a:p>
        </p:txBody>
      </p:sp>
      <p:sp>
        <p:nvSpPr>
          <p:cNvPr id="97" name="Google Shape;9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a:t>2023/8/2</a:t>
            </a:r>
            <a:endParaRPr/>
          </a:p>
        </p:txBody>
      </p:sp>
      <p:sp>
        <p:nvSpPr>
          <p:cNvPr id="98" name="Google Shape;98;p2"/>
          <p:cNvSpPr txBox="1"/>
          <p:nvPr/>
        </p:nvSpPr>
        <p:spPr>
          <a:xfrm>
            <a:off x="10454100" y="5287375"/>
            <a:ext cx="1737900" cy="166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ja-JP" sz="9600" b="1">
                <a:solidFill>
                  <a:schemeClr val="dk1"/>
                </a:solidFill>
                <a:latin typeface="Meiryo"/>
                <a:ea typeface="Meiryo"/>
                <a:cs typeface="Meiryo"/>
                <a:sym typeface="Meiryo"/>
              </a:rPr>
              <a:t>🍀</a:t>
            </a:r>
            <a:endParaRPr sz="9600"/>
          </a:p>
        </p:txBody>
      </p:sp>
      <p:sp>
        <p:nvSpPr>
          <p:cNvPr id="99" name="Google Shape;99;p2"/>
          <p:cNvSpPr/>
          <p:nvPr/>
        </p:nvSpPr>
        <p:spPr>
          <a:xfrm>
            <a:off x="492350" y="3325"/>
            <a:ext cx="4164600" cy="1045500"/>
          </a:xfrm>
          <a:prstGeom prst="bevel">
            <a:avLst>
              <a:gd name="adj" fmla="val 12500"/>
            </a:avLst>
          </a:prstGeom>
          <a:gradFill>
            <a:gsLst>
              <a:gs pos="0">
                <a:srgbClr val="FDECDB"/>
              </a:gs>
              <a:gs pos="100000">
                <a:srgbClr val="F0A963"/>
              </a:gs>
            </a:gsLst>
            <a:path path="circle">
              <a:fillToRect l="50000" t="50000" r="50000" b="50000"/>
            </a:path>
            <a:tileRect/>
          </a:gra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rgbClr val="741B47"/>
              </a:solidFill>
            </a:endParaRPr>
          </a:p>
        </p:txBody>
      </p:sp>
      <p:sp>
        <p:nvSpPr>
          <p:cNvPr id="100" name="Google Shape;100;p2"/>
          <p:cNvSpPr txBox="1">
            <a:spLocks noGrp="1"/>
          </p:cNvSpPr>
          <p:nvPr>
            <p:ph type="title"/>
          </p:nvPr>
        </p:nvSpPr>
        <p:spPr>
          <a:xfrm>
            <a:off x="740725" y="-72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a:solidFill>
                  <a:srgbClr val="5B0F00"/>
                </a:solidFill>
                <a:latin typeface="Meiryo"/>
                <a:ea typeface="Meiryo"/>
                <a:cs typeface="Meiryo"/>
                <a:sym typeface="Meiryo"/>
              </a:rPr>
              <a:t>主な支援活動</a:t>
            </a:r>
            <a:endParaRPr>
              <a:solidFill>
                <a:srgbClr val="5B0F00"/>
              </a:solidFill>
              <a:latin typeface="Meiryo"/>
              <a:ea typeface="Meiryo"/>
              <a:cs typeface="Meiryo"/>
              <a:sym typeface="Meiryo"/>
            </a:endParaRPr>
          </a:p>
        </p:txBody>
      </p:sp>
      <p:pic>
        <p:nvPicPr>
          <p:cNvPr id="101" name="Google Shape;101;p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7274" y="4817194"/>
            <a:ext cx="977925" cy="702031"/>
          </a:xfrm>
          <a:prstGeom prst="rect">
            <a:avLst/>
          </a:prstGeom>
          <a:noFill/>
          <a:ln>
            <a:noFill/>
          </a:ln>
        </p:spPr>
      </p:pic>
      <p:pic>
        <p:nvPicPr>
          <p:cNvPr id="102" name="Google Shape;102;p2" descr="rogo.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41547" y="568404"/>
            <a:ext cx="1415409" cy="14154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304500" y="365125"/>
            <a:ext cx="11582700" cy="6225900"/>
          </a:xfrm>
          <a:prstGeom prst="roundRect">
            <a:avLst>
              <a:gd name="adj" fmla="val 16667"/>
            </a:avLst>
          </a:prstGeom>
          <a:noFill/>
          <a:ln w="114300" cap="flat" cmpd="sng">
            <a:solidFill>
              <a:srgbClr val="0057B8"/>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a:spLocks noGrp="1"/>
          </p:cNvSpPr>
          <p:nvPr>
            <p:ph type="body" idx="1"/>
          </p:nvPr>
        </p:nvSpPr>
        <p:spPr>
          <a:xfrm>
            <a:off x="418456" y="1033305"/>
            <a:ext cx="10935300" cy="52452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r>
              <a:rPr lang="ja-JP" sz="2300">
                <a:latin typeface="Meiryo"/>
                <a:ea typeface="Meiryo"/>
                <a:cs typeface="Meiryo"/>
                <a:sym typeface="Meiryo"/>
              </a:rPr>
              <a:t>友人が現在ウクライナに帰っています。みなさんからのお金と他の方からのご寄付を合わせてウクライナのお金に両替し、現在</a:t>
            </a:r>
            <a:r>
              <a:rPr lang="ja-JP" sz="2300" b="1">
                <a:latin typeface="Meiryo"/>
                <a:ea typeface="Meiryo"/>
                <a:cs typeface="Meiryo"/>
                <a:sym typeface="Meiryo"/>
              </a:rPr>
              <a:t>東ウクライナ ドネツク市、南東部のドンバス市、ドニプロペトロウシク州</a:t>
            </a:r>
            <a:r>
              <a:rPr lang="ja-JP" sz="2300">
                <a:latin typeface="Meiryo"/>
                <a:ea typeface="Meiryo"/>
                <a:cs typeface="Meiryo"/>
                <a:sym typeface="Meiryo"/>
              </a:rPr>
              <a:t>に</a:t>
            </a:r>
            <a:r>
              <a:rPr lang="ja-JP" sz="2300" b="1">
                <a:latin typeface="Meiryo"/>
                <a:ea typeface="Meiryo"/>
                <a:cs typeface="Meiryo"/>
                <a:sym typeface="Meiryo"/>
              </a:rPr>
              <a:t>食べ物、救急用品、子供用粉ミルク</a:t>
            </a:r>
            <a:r>
              <a:rPr lang="ja-JP" sz="2300">
                <a:latin typeface="Meiryo"/>
                <a:ea typeface="Meiryo"/>
                <a:cs typeface="Meiryo"/>
                <a:sym typeface="Meiryo"/>
              </a:rPr>
              <a:t>などを、ウクライナのチームに直接お届けしていている最中です。</a:t>
            </a:r>
            <a:endParaRPr sz="2300">
              <a:latin typeface="Meiryo"/>
              <a:ea typeface="Meiryo"/>
              <a:cs typeface="Meiryo"/>
              <a:sym typeface="Meiryo"/>
            </a:endParaRPr>
          </a:p>
          <a:p>
            <a:pPr marL="228600" lvl="0" indent="0" algn="l" rtl="0">
              <a:lnSpc>
                <a:spcPct val="100000"/>
              </a:lnSpc>
              <a:spcBef>
                <a:spcPts val="0"/>
              </a:spcBef>
              <a:spcAft>
                <a:spcPts val="0"/>
              </a:spcAft>
              <a:buNone/>
            </a:pPr>
            <a:endParaRPr sz="2300">
              <a:latin typeface="Meiryo"/>
              <a:ea typeface="Meiryo"/>
              <a:cs typeface="Meiryo"/>
              <a:sym typeface="Meiryo"/>
            </a:endParaRPr>
          </a:p>
          <a:p>
            <a:pPr marL="228600" lvl="0" indent="0" algn="l" rtl="0">
              <a:lnSpc>
                <a:spcPct val="100000"/>
              </a:lnSpc>
              <a:spcBef>
                <a:spcPts val="0"/>
              </a:spcBef>
              <a:spcAft>
                <a:spcPts val="0"/>
              </a:spcAft>
              <a:buNone/>
            </a:pPr>
            <a:r>
              <a:rPr lang="ja-JP" sz="2300">
                <a:latin typeface="Meiryo"/>
                <a:ea typeface="Meiryo"/>
                <a:cs typeface="Meiryo"/>
                <a:sym typeface="Meiryo"/>
              </a:rPr>
              <a:t>上の地域にお届けした理由は、ロシア軍に取られて、爆撃を受け続けている地域のすぐ近くだからです。いまだたくさんのウクライナ人がいて、残念ながら子供たちもたくさん残っています。</a:t>
            </a:r>
            <a:endParaRPr sz="2300">
              <a:latin typeface="Meiryo"/>
              <a:ea typeface="Meiryo"/>
              <a:cs typeface="Meiryo"/>
              <a:sym typeface="Meiryo"/>
            </a:endParaRPr>
          </a:p>
          <a:p>
            <a:pPr marL="228600" lvl="0" indent="0" algn="l" rtl="0">
              <a:lnSpc>
                <a:spcPct val="100000"/>
              </a:lnSpc>
              <a:spcBef>
                <a:spcPts val="0"/>
              </a:spcBef>
              <a:spcAft>
                <a:spcPts val="0"/>
              </a:spcAft>
              <a:buNone/>
            </a:pPr>
            <a:endParaRPr sz="2300">
              <a:latin typeface="Meiryo"/>
              <a:ea typeface="Meiryo"/>
              <a:cs typeface="Meiryo"/>
              <a:sym typeface="Meiryo"/>
            </a:endParaRPr>
          </a:p>
          <a:p>
            <a:pPr marL="228600" lvl="0" indent="0" algn="l" rtl="0">
              <a:lnSpc>
                <a:spcPct val="100000"/>
              </a:lnSpc>
              <a:spcBef>
                <a:spcPts val="0"/>
              </a:spcBef>
              <a:spcAft>
                <a:spcPts val="0"/>
              </a:spcAft>
              <a:buNone/>
            </a:pPr>
            <a:r>
              <a:rPr lang="ja-JP" sz="2300" b="1">
                <a:latin typeface="Meiryo"/>
                <a:ea typeface="Meiryo"/>
                <a:cs typeface="Meiryo"/>
                <a:sym typeface="Meiryo"/>
              </a:rPr>
              <a:t>まだまだ戦争が続いている中で生活に困っている家族たち、子供たちがたくさんいます。</a:t>
            </a:r>
            <a:r>
              <a:rPr lang="ja-JP" sz="2300">
                <a:latin typeface="Meiryo"/>
                <a:ea typeface="Meiryo"/>
                <a:cs typeface="Meiryo"/>
                <a:sym typeface="Meiryo"/>
              </a:rPr>
              <a:t>毎日心が痛いです。</a:t>
            </a:r>
            <a:endParaRPr sz="2300">
              <a:latin typeface="Meiryo"/>
              <a:ea typeface="Meiryo"/>
              <a:cs typeface="Meiryo"/>
              <a:sym typeface="Meiryo"/>
            </a:endParaRPr>
          </a:p>
          <a:p>
            <a:pPr marL="228600" lvl="0" indent="0" algn="l" rtl="0">
              <a:lnSpc>
                <a:spcPct val="100000"/>
              </a:lnSpc>
              <a:spcBef>
                <a:spcPts val="0"/>
              </a:spcBef>
              <a:spcAft>
                <a:spcPts val="0"/>
              </a:spcAft>
              <a:buNone/>
            </a:pPr>
            <a:endParaRPr sz="2300">
              <a:latin typeface="Meiryo"/>
              <a:ea typeface="Meiryo"/>
              <a:cs typeface="Meiryo"/>
              <a:sym typeface="Meiryo"/>
            </a:endParaRPr>
          </a:p>
          <a:p>
            <a:pPr marL="0" lvl="0" indent="0" algn="l" rtl="0">
              <a:lnSpc>
                <a:spcPct val="100000"/>
              </a:lnSpc>
              <a:spcBef>
                <a:spcPts val="0"/>
              </a:spcBef>
              <a:spcAft>
                <a:spcPts val="0"/>
              </a:spcAft>
              <a:buClr>
                <a:schemeClr val="dk1"/>
              </a:buClr>
              <a:buSzPts val="2600"/>
              <a:buNone/>
            </a:pPr>
            <a:r>
              <a:rPr lang="ja-JP" sz="2300">
                <a:latin typeface="Meiryo"/>
                <a:ea typeface="Meiryo"/>
                <a:cs typeface="Meiryo"/>
                <a:sym typeface="Meiryo"/>
              </a:rPr>
              <a:t>　　</a:t>
            </a:r>
            <a:r>
              <a:rPr lang="ja-JP" sz="2300" b="1">
                <a:solidFill>
                  <a:srgbClr val="CC0000"/>
                </a:solidFill>
                <a:latin typeface="Meiryo"/>
                <a:ea typeface="Meiryo"/>
                <a:cs typeface="Meiryo"/>
                <a:sym typeface="Meiryo"/>
              </a:rPr>
              <a:t>避難したいが、避難できない！</a:t>
            </a:r>
            <a:endParaRPr sz="2300" b="1">
              <a:solidFill>
                <a:srgbClr val="CC0000"/>
              </a:solidFill>
              <a:latin typeface="Meiryo"/>
              <a:ea typeface="Meiryo"/>
              <a:cs typeface="Meiryo"/>
              <a:sym typeface="Meiryo"/>
            </a:endParaRPr>
          </a:p>
          <a:p>
            <a:pPr marL="0" lvl="0" indent="0" algn="l" rtl="0">
              <a:lnSpc>
                <a:spcPct val="100000"/>
              </a:lnSpc>
              <a:spcBef>
                <a:spcPts val="0"/>
              </a:spcBef>
              <a:spcAft>
                <a:spcPts val="0"/>
              </a:spcAft>
              <a:buClr>
                <a:schemeClr val="dk1"/>
              </a:buClr>
              <a:buSzPts val="2600"/>
              <a:buNone/>
            </a:pPr>
            <a:r>
              <a:rPr lang="ja-JP" sz="2300" b="1">
                <a:solidFill>
                  <a:srgbClr val="CC0000"/>
                </a:solidFill>
                <a:latin typeface="Meiryo"/>
                <a:ea typeface="Meiryo"/>
                <a:cs typeface="Meiryo"/>
                <a:sym typeface="Meiryo"/>
              </a:rPr>
              <a:t>　　避難しても厄介者扱いされそう、避難したくない！</a:t>
            </a:r>
            <a:endParaRPr sz="2300" b="1">
              <a:solidFill>
                <a:srgbClr val="CC0000"/>
              </a:solidFill>
              <a:latin typeface="Meiryo"/>
              <a:ea typeface="Meiryo"/>
              <a:cs typeface="Meiryo"/>
              <a:sym typeface="Meiryo"/>
            </a:endParaRPr>
          </a:p>
          <a:p>
            <a:pPr marL="0" lvl="0" indent="0" algn="l" rtl="0">
              <a:lnSpc>
                <a:spcPct val="100000"/>
              </a:lnSpc>
              <a:spcBef>
                <a:spcPts val="0"/>
              </a:spcBef>
              <a:spcAft>
                <a:spcPts val="0"/>
              </a:spcAft>
              <a:buClr>
                <a:schemeClr val="dk1"/>
              </a:buClr>
              <a:buSzPts val="2600"/>
              <a:buNone/>
            </a:pPr>
            <a:r>
              <a:rPr lang="ja-JP" sz="2300" b="1">
                <a:solidFill>
                  <a:srgbClr val="CC0000"/>
                </a:solidFill>
                <a:latin typeface="Meiryo"/>
                <a:ea typeface="Meiryo"/>
                <a:cs typeface="Meiryo"/>
                <a:sym typeface="Meiryo"/>
              </a:rPr>
              <a:t>　　避難途中に殺されるかもしれない、避難が怖い！</a:t>
            </a:r>
            <a:endParaRPr sz="2300" b="1">
              <a:solidFill>
                <a:srgbClr val="CC0000"/>
              </a:solidFill>
              <a:latin typeface="Meiryo"/>
              <a:ea typeface="Meiryo"/>
              <a:cs typeface="Meiryo"/>
              <a:sym typeface="Meiryo"/>
            </a:endParaRPr>
          </a:p>
        </p:txBody>
      </p:sp>
      <p:sp>
        <p:nvSpPr>
          <p:cNvPr id="109" name="Google Shape;10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a:t>2023/8/2</a:t>
            </a:r>
            <a:endParaRPr/>
          </a:p>
        </p:txBody>
      </p:sp>
      <p:pic>
        <p:nvPicPr>
          <p:cNvPr id="110" name="Google Shape;11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26640" y="4781289"/>
            <a:ext cx="2429147" cy="1689990"/>
          </a:xfrm>
          <a:prstGeom prst="rect">
            <a:avLst/>
          </a:prstGeom>
          <a:noFill/>
          <a:ln>
            <a:noFill/>
          </a:ln>
        </p:spPr>
      </p:pic>
      <p:sp>
        <p:nvSpPr>
          <p:cNvPr id="111" name="Google Shape;111;p3"/>
          <p:cNvSpPr/>
          <p:nvPr/>
        </p:nvSpPr>
        <p:spPr>
          <a:xfrm>
            <a:off x="266050" y="59225"/>
            <a:ext cx="7088700" cy="947100"/>
          </a:xfrm>
          <a:prstGeom prst="bevel">
            <a:avLst>
              <a:gd name="adj" fmla="val 12500"/>
            </a:avLst>
          </a:prstGeom>
          <a:gradFill>
            <a:gsLst>
              <a:gs pos="0">
                <a:srgbClr val="FFC647"/>
              </a:gs>
              <a:gs pos="50000">
                <a:srgbClr val="FFC600"/>
              </a:gs>
              <a:gs pos="100000">
                <a:srgbClr val="E3B400"/>
              </a:gs>
            </a:gsLst>
            <a:lin ang="5400700" scaled="0"/>
          </a:gra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sz="3000" b="1">
                <a:solidFill>
                  <a:schemeClr val="lt1"/>
                </a:solidFill>
                <a:latin typeface="Meiryo"/>
                <a:ea typeface="Meiryo"/>
                <a:cs typeface="Meiryo"/>
                <a:sym typeface="Meiryo"/>
              </a:rPr>
              <a:t>ウクライナ支援報告/カテリーナより</a:t>
            </a:r>
            <a:endParaRPr sz="3000">
              <a:solidFill>
                <a:srgbClr val="741B47"/>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7B8"/>
        </a:solidFill>
        <a:effectLst/>
      </p:bgPr>
    </p:bg>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a:p>
        </p:txBody>
      </p:sp>
      <p:pic>
        <p:nvPicPr>
          <p:cNvPr id="117" name="Google Shape;117;p4"/>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920199" y="131139"/>
            <a:ext cx="6517200" cy="4338000"/>
          </a:xfrm>
          <a:prstGeom prst="rect">
            <a:avLst/>
          </a:prstGeom>
          <a:noFill/>
          <a:ln w="114300" cap="flat" cmpd="sng">
            <a:solidFill>
              <a:srgbClr val="FFD700"/>
            </a:solidFill>
            <a:prstDash val="solid"/>
            <a:round/>
            <a:headEnd type="none" w="sm" len="sm"/>
            <a:tailEnd type="none" w="sm" len="sm"/>
          </a:ln>
        </p:spPr>
      </p:pic>
      <p:sp>
        <p:nvSpPr>
          <p:cNvPr id="118" name="Google Shape;1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a:t>2023/8/2</a:t>
            </a:r>
            <a:endParaRPr/>
          </a:p>
        </p:txBody>
      </p:sp>
      <p:pic>
        <p:nvPicPr>
          <p:cNvPr id="119" name="Google Shape;119;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800" y="3539022"/>
            <a:ext cx="2401173" cy="3213400"/>
          </a:xfrm>
          <a:prstGeom prst="rect">
            <a:avLst/>
          </a:prstGeom>
          <a:noFill/>
          <a:ln w="114300" cap="flat" cmpd="sng">
            <a:solidFill>
              <a:srgbClr val="FFD700"/>
            </a:solidFill>
            <a:prstDash val="solid"/>
            <a:round/>
            <a:headEnd type="none" w="sm" len="sm"/>
            <a:tailEnd type="none" w="sm" len="sm"/>
          </a:ln>
        </p:spPr>
      </p:pic>
      <p:pic>
        <p:nvPicPr>
          <p:cNvPr id="120" name="Google Shape;120;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76212" y="3520016"/>
            <a:ext cx="4312545" cy="3213400"/>
          </a:xfrm>
          <a:prstGeom prst="rect">
            <a:avLst/>
          </a:prstGeom>
          <a:noFill/>
          <a:ln w="114300" cap="flat" cmpd="sng">
            <a:solidFill>
              <a:srgbClr val="FFD700"/>
            </a:solidFill>
            <a:prstDash val="solid"/>
            <a:round/>
            <a:headEnd type="none" w="sm" len="sm"/>
            <a:tailEnd type="none" w="sm" len="sm"/>
          </a:ln>
        </p:spPr>
      </p:pic>
      <p:pic>
        <p:nvPicPr>
          <p:cNvPr id="121" name="Google Shape;121;p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33901" y="4206350"/>
            <a:ext cx="3993924" cy="2565075"/>
          </a:xfrm>
          <a:prstGeom prst="rect">
            <a:avLst/>
          </a:prstGeom>
          <a:noFill/>
          <a:ln w="114300" cap="flat" cmpd="sng">
            <a:solidFill>
              <a:srgbClr val="FFD700"/>
            </a:solidFill>
            <a:prstDash val="solid"/>
            <a:round/>
            <a:headEnd type="none" w="sm" len="sm"/>
            <a:tailEnd type="none" w="sm" len="sm"/>
          </a:ln>
        </p:spPr>
      </p:pic>
      <p:pic>
        <p:nvPicPr>
          <p:cNvPr id="122" name="Google Shape;122;p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992709">
            <a:off x="9764494" y="701289"/>
            <a:ext cx="2277603" cy="2989465"/>
          </a:xfrm>
          <a:prstGeom prst="rect">
            <a:avLst/>
          </a:prstGeom>
          <a:noFill/>
          <a:ln w="114300" cap="flat" cmpd="sng">
            <a:solidFill>
              <a:srgbClr val="FFD700"/>
            </a:solidFill>
            <a:prstDash val="solid"/>
            <a:round/>
            <a:headEnd type="none" w="sm" len="sm"/>
            <a:tailEnd type="none" w="sm" len="sm"/>
          </a:ln>
        </p:spPr>
      </p:pic>
      <p:pic>
        <p:nvPicPr>
          <p:cNvPr id="123" name="Google Shape;123;p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982011">
            <a:off x="415201" y="303053"/>
            <a:ext cx="2233202" cy="3429001"/>
          </a:xfrm>
          <a:prstGeom prst="rect">
            <a:avLst/>
          </a:prstGeom>
          <a:noFill/>
          <a:ln w="114300" cap="flat" cmpd="sng">
            <a:solidFill>
              <a:srgbClr val="FFD700"/>
            </a:solidFill>
            <a:prstDash val="solid"/>
            <a:round/>
            <a:headEnd type="none" w="sm" len="sm"/>
            <a:tailEnd type="none" w="sm" len="sm"/>
          </a:ln>
        </p:spPr>
      </p:pic>
      <p:sp>
        <p:nvSpPr>
          <p:cNvPr id="124" name="Google Shape;124;p4"/>
          <p:cNvSpPr/>
          <p:nvPr/>
        </p:nvSpPr>
        <p:spPr>
          <a:xfrm>
            <a:off x="-22675" y="0"/>
            <a:ext cx="7088700" cy="796200"/>
          </a:xfrm>
          <a:prstGeom prst="bevel">
            <a:avLst>
              <a:gd name="adj" fmla="val 12500"/>
            </a:avLst>
          </a:prstGeom>
          <a:solidFill>
            <a:srgbClr val="FFD700"/>
          </a:soli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sz="3000" b="1">
                <a:solidFill>
                  <a:schemeClr val="lt1"/>
                </a:solidFill>
                <a:latin typeface="Meiryo"/>
                <a:ea typeface="Meiryo"/>
                <a:cs typeface="Meiryo"/>
                <a:sym typeface="Meiryo"/>
              </a:rPr>
              <a:t>ウクライナ支援報告/カテリーナより</a:t>
            </a:r>
            <a:endParaRPr sz="3000">
              <a:solidFill>
                <a:srgbClr val="741B47"/>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p:nvPr/>
        </p:nvSpPr>
        <p:spPr>
          <a:xfrm>
            <a:off x="304500" y="365125"/>
            <a:ext cx="11582700" cy="6225900"/>
          </a:xfrm>
          <a:prstGeom prst="roundRect">
            <a:avLst>
              <a:gd name="adj" fmla="val 16667"/>
            </a:avLst>
          </a:prstGeom>
          <a:noFill/>
          <a:ln w="114300" cap="flat" cmpd="sng">
            <a:solidFill>
              <a:schemeClr val="accent6"/>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5" descr="\\LS210DBE3\share\向井用\未来\NL、チラシ\NL24\画像\20220719海上kurobe 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91141" y="1149459"/>
            <a:ext cx="4752731" cy="4426893"/>
          </a:xfrm>
          <a:prstGeom prst="rect">
            <a:avLst/>
          </a:prstGeom>
          <a:noFill/>
          <a:ln>
            <a:noFill/>
          </a:ln>
        </p:spPr>
      </p:pic>
      <p:pic>
        <p:nvPicPr>
          <p:cNvPr id="131" name="Google Shape;131;p5" descr="\\LS210DBE3\share\向井用\未来\NL、チラシ\NL24\画像\富岡駅前S.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8456" y="1445206"/>
            <a:ext cx="2877404" cy="2877404"/>
          </a:xfrm>
          <a:prstGeom prst="rect">
            <a:avLst/>
          </a:prstGeom>
          <a:noFill/>
          <a:ln>
            <a:noFill/>
          </a:ln>
        </p:spPr>
      </p:pic>
      <p:pic>
        <p:nvPicPr>
          <p:cNvPr id="132" name="Google Shape;132;p5" descr="\\LS210DBE3\share\向井用\未来\7月18.19海の日・海洋調査写真\集合写真ｓ.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08275" y="3746500"/>
            <a:ext cx="3511550" cy="2633663"/>
          </a:xfrm>
          <a:prstGeom prst="rect">
            <a:avLst/>
          </a:prstGeom>
          <a:noFill/>
          <a:ln>
            <a:noFill/>
          </a:ln>
        </p:spPr>
      </p:pic>
      <p:sp>
        <p:nvSpPr>
          <p:cNvPr id="133" name="Google Shape;133;p5"/>
          <p:cNvSpPr txBox="1"/>
          <p:nvPr/>
        </p:nvSpPr>
        <p:spPr>
          <a:xfrm>
            <a:off x="3048875" y="1459800"/>
            <a:ext cx="5002200" cy="2288400"/>
          </a:xfrm>
          <a:prstGeom prst="rect">
            <a:avLst/>
          </a:prstGeom>
          <a:solidFill>
            <a:srgbClr val="F3F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eiryo"/>
                <a:ea typeface="Meiryo"/>
                <a:cs typeface="Meiryo"/>
                <a:sym typeface="Meiryo"/>
              </a:rPr>
              <a:t>たらちねでは、2015年から３か月に１回程度海洋調査を実施しています。</a:t>
            </a:r>
            <a:endParaRPr sz="1800">
              <a:solidFill>
                <a:schemeClr val="dk1"/>
              </a:solidFill>
              <a:latin typeface="Meiryo"/>
              <a:ea typeface="Meiryo"/>
              <a:cs typeface="Meiryo"/>
              <a:sym typeface="Meiryo"/>
            </a:endParaRPr>
          </a:p>
          <a:p>
            <a:pPr marL="0" marR="0" lvl="0" indent="0" algn="l" rtl="0">
              <a:spcBef>
                <a:spcPts val="1000"/>
              </a:spcBef>
              <a:spcAft>
                <a:spcPts val="0"/>
              </a:spcAft>
              <a:buNone/>
            </a:pPr>
            <a:r>
              <a:rPr lang="ja-JP" sz="1800">
                <a:solidFill>
                  <a:schemeClr val="dk1"/>
                </a:solidFill>
                <a:latin typeface="Meiryo"/>
                <a:ea typeface="Meiryo"/>
                <a:cs typeface="Meiryo"/>
                <a:sym typeface="Meiryo"/>
              </a:rPr>
              <a:t>福島第一原発事故の際に大量の放射性物質が爆発で飛散し、風によってその９割は海へ流されました。</a:t>
            </a:r>
            <a:endParaRPr sz="1800">
              <a:solidFill>
                <a:schemeClr val="dk1"/>
              </a:solidFill>
              <a:latin typeface="Meiryo"/>
              <a:ea typeface="Meiryo"/>
              <a:cs typeface="Meiryo"/>
              <a:sym typeface="Meiryo"/>
            </a:endParaRPr>
          </a:p>
          <a:p>
            <a:pPr marL="0" marR="0" lvl="0" indent="0" algn="l" rtl="0">
              <a:spcBef>
                <a:spcPts val="1000"/>
              </a:spcBef>
              <a:spcAft>
                <a:spcPts val="1000"/>
              </a:spcAft>
              <a:buNone/>
            </a:pPr>
            <a:r>
              <a:rPr lang="ja-JP" sz="1800">
                <a:solidFill>
                  <a:schemeClr val="dk1"/>
                </a:solidFill>
                <a:latin typeface="Meiryo"/>
                <a:ea typeface="Meiryo"/>
                <a:cs typeface="Meiryo"/>
                <a:sym typeface="Meiryo"/>
              </a:rPr>
              <a:t>さらにこれから</a:t>
            </a:r>
            <a:r>
              <a:rPr lang="ja-JP" sz="1800" b="1">
                <a:solidFill>
                  <a:schemeClr val="dk1"/>
                </a:solidFill>
                <a:latin typeface="Meiryo"/>
                <a:ea typeface="Meiryo"/>
                <a:cs typeface="Meiryo"/>
                <a:sym typeface="Meiryo"/>
              </a:rPr>
              <a:t>、</a:t>
            </a:r>
            <a:r>
              <a:rPr lang="ja-JP" sz="1800" b="1">
                <a:solidFill>
                  <a:srgbClr val="CC0000"/>
                </a:solidFill>
                <a:latin typeface="Meiryo"/>
                <a:ea typeface="Meiryo"/>
                <a:cs typeface="Meiryo"/>
                <a:sym typeface="Meiryo"/>
              </a:rPr>
              <a:t>原発事故汚染水の海洋放出を計画しています。私たちは断固反対します。</a:t>
            </a:r>
            <a:endParaRPr sz="1800">
              <a:solidFill>
                <a:srgbClr val="CC0000"/>
              </a:solidFill>
              <a:latin typeface="Meiryo"/>
              <a:ea typeface="Meiryo"/>
              <a:cs typeface="Meiryo"/>
              <a:sym typeface="Meiryo"/>
            </a:endParaRPr>
          </a:p>
        </p:txBody>
      </p:sp>
      <p:sp>
        <p:nvSpPr>
          <p:cNvPr id="134" name="Google Shape;134;p5"/>
          <p:cNvSpPr/>
          <p:nvPr/>
        </p:nvSpPr>
        <p:spPr>
          <a:xfrm>
            <a:off x="972500" y="11950"/>
            <a:ext cx="9789900" cy="1364400"/>
          </a:xfrm>
          <a:prstGeom prst="bevel">
            <a:avLst>
              <a:gd name="adj" fmla="val 12500"/>
            </a:avLst>
          </a:prstGeom>
          <a:solidFill>
            <a:schemeClr val="lt1"/>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rgbClr val="741B47"/>
              </a:solidFill>
            </a:endParaRPr>
          </a:p>
        </p:txBody>
      </p:sp>
      <p:sp>
        <p:nvSpPr>
          <p:cNvPr id="135" name="Google Shape;135;p5"/>
          <p:cNvSpPr txBox="1"/>
          <p:nvPr/>
        </p:nvSpPr>
        <p:spPr>
          <a:xfrm>
            <a:off x="418450" y="4259300"/>
            <a:ext cx="3039600" cy="2072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Meiryo"/>
                <a:ea typeface="Meiryo"/>
                <a:cs typeface="Meiryo"/>
                <a:sym typeface="Meiryo"/>
              </a:rPr>
              <a:t>大熊町、双葉町の避難指示解除地域を訪問。</a:t>
            </a:r>
            <a:endParaRPr sz="1400">
              <a:solidFill>
                <a:schemeClr val="dk1"/>
              </a:solidFill>
              <a:latin typeface="Meiryo"/>
              <a:ea typeface="Meiryo"/>
              <a:cs typeface="Meiryo"/>
              <a:sym typeface="Meiryo"/>
            </a:endParaRPr>
          </a:p>
          <a:p>
            <a:pPr marL="0" marR="0" lvl="0" indent="0" algn="l" rtl="0">
              <a:spcBef>
                <a:spcPts val="1000"/>
              </a:spcBef>
              <a:spcAft>
                <a:spcPts val="0"/>
              </a:spcAft>
              <a:buNone/>
            </a:pPr>
            <a:r>
              <a:rPr lang="ja-JP" sz="1400">
                <a:solidFill>
                  <a:schemeClr val="dk1"/>
                </a:solidFill>
                <a:latin typeface="Meiryo"/>
                <a:ea typeface="Meiryo"/>
                <a:cs typeface="Meiryo"/>
                <a:sym typeface="Meiryo"/>
              </a:rPr>
              <a:t>チェルノブイリでは永久隔離地区とされている高濃度汚染地域を住宅地だけ除染して帰還させようとしています。</a:t>
            </a:r>
            <a:endParaRPr sz="1400">
              <a:solidFill>
                <a:schemeClr val="dk1"/>
              </a:solidFill>
              <a:latin typeface="Meiryo"/>
              <a:ea typeface="Meiryo"/>
              <a:cs typeface="Meiryo"/>
              <a:sym typeface="Meiryo"/>
            </a:endParaRPr>
          </a:p>
          <a:p>
            <a:pPr marL="0" marR="0" lvl="0" indent="0" algn="l" rtl="0">
              <a:spcBef>
                <a:spcPts val="1000"/>
              </a:spcBef>
              <a:spcAft>
                <a:spcPts val="1000"/>
              </a:spcAft>
              <a:buNone/>
            </a:pPr>
            <a:r>
              <a:rPr lang="ja-JP" sz="1400">
                <a:solidFill>
                  <a:schemeClr val="dk1"/>
                </a:solidFill>
                <a:latin typeface="Meiryo"/>
                <a:ea typeface="Meiryo"/>
                <a:cs typeface="Meiryo"/>
                <a:sym typeface="Meiryo"/>
              </a:rPr>
              <a:t>車で森や林の中を通ると放射能測定器が警報を鳴らし続けます。</a:t>
            </a:r>
            <a:endParaRPr sz="1400">
              <a:solidFill>
                <a:schemeClr val="dk1"/>
              </a:solidFill>
              <a:latin typeface="Meiryo"/>
              <a:ea typeface="Meiryo"/>
              <a:cs typeface="Meiryo"/>
              <a:sym typeface="Meiryo"/>
            </a:endParaRPr>
          </a:p>
        </p:txBody>
      </p:sp>
      <p:sp>
        <p:nvSpPr>
          <p:cNvPr id="136" name="Google Shape;136;p5"/>
          <p:cNvSpPr txBox="1"/>
          <p:nvPr/>
        </p:nvSpPr>
        <p:spPr>
          <a:xfrm>
            <a:off x="10613575" y="5393700"/>
            <a:ext cx="1737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9600" b="1">
                <a:solidFill>
                  <a:schemeClr val="dk1"/>
                </a:solidFill>
                <a:latin typeface="Meiryo"/>
                <a:ea typeface="Meiryo"/>
                <a:cs typeface="Meiryo"/>
                <a:sym typeface="Meiryo"/>
              </a:rPr>
              <a:t>🍀</a:t>
            </a:r>
            <a:endParaRPr sz="9600"/>
          </a:p>
        </p:txBody>
      </p:sp>
      <p:sp>
        <p:nvSpPr>
          <p:cNvPr id="137" name="Google Shape;137;p5"/>
          <p:cNvSpPr txBox="1">
            <a:spLocks noGrp="1"/>
          </p:cNvSpPr>
          <p:nvPr>
            <p:ph type="body" idx="2"/>
          </p:nvPr>
        </p:nvSpPr>
        <p:spPr>
          <a:xfrm>
            <a:off x="1193200" y="218200"/>
            <a:ext cx="9639900" cy="10074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85000"/>
              </a:lnSpc>
              <a:spcBef>
                <a:spcPts val="0"/>
              </a:spcBef>
              <a:spcAft>
                <a:spcPts val="0"/>
              </a:spcAft>
              <a:buClr>
                <a:schemeClr val="dk1"/>
              </a:buClr>
              <a:buSzPct val="130612"/>
              <a:buNone/>
            </a:pPr>
            <a:r>
              <a:rPr lang="ja-JP" sz="2450" b="1">
                <a:latin typeface="Meiryo"/>
                <a:ea typeface="Meiryo"/>
                <a:cs typeface="Meiryo"/>
                <a:sym typeface="Meiryo"/>
              </a:rPr>
              <a:t>いわき放射能市民測定室“たらちね”主催の</a:t>
            </a:r>
            <a:endParaRPr sz="2450" b="1">
              <a:latin typeface="Meiryo"/>
              <a:ea typeface="Meiryo"/>
              <a:cs typeface="Meiryo"/>
              <a:sym typeface="Meiryo"/>
            </a:endParaRPr>
          </a:p>
          <a:p>
            <a:pPr marL="228600" lvl="0" indent="-228600" algn="l" rtl="0">
              <a:lnSpc>
                <a:spcPct val="85000"/>
              </a:lnSpc>
              <a:spcBef>
                <a:spcPts val="0"/>
              </a:spcBef>
              <a:spcAft>
                <a:spcPts val="0"/>
              </a:spcAft>
              <a:buClr>
                <a:schemeClr val="dk1"/>
              </a:buClr>
              <a:buSzPct val="80720"/>
              <a:buNone/>
            </a:pPr>
            <a:r>
              <a:rPr lang="ja-JP" sz="3964" b="1">
                <a:solidFill>
                  <a:srgbClr val="1C4587"/>
                </a:solidFill>
                <a:latin typeface="Meiryo"/>
                <a:ea typeface="Meiryo"/>
                <a:cs typeface="Meiryo"/>
                <a:sym typeface="Meiryo"/>
              </a:rPr>
              <a:t>海洋調査及び双葉地区訪問</a:t>
            </a:r>
            <a:r>
              <a:rPr lang="ja-JP" sz="2506" b="1">
                <a:latin typeface="Meiryo"/>
                <a:ea typeface="Meiryo"/>
                <a:cs typeface="Meiryo"/>
                <a:sym typeface="Meiryo"/>
              </a:rPr>
              <a:t>に参加しました＠2022/7/18,19</a:t>
            </a:r>
            <a:r>
              <a:rPr lang="ja-JP" sz="6150" b="1">
                <a:latin typeface="Meiryo"/>
                <a:ea typeface="Meiryo"/>
                <a:cs typeface="Meiryo"/>
                <a:sym typeface="Meiryo"/>
              </a:rPr>
              <a:t>🚤</a:t>
            </a:r>
            <a:endParaRPr sz="6150">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1"/>
        <p:cNvGrpSpPr/>
        <p:nvPr/>
      </p:nvGrpSpPr>
      <p:grpSpPr>
        <a:xfrm>
          <a:off x="0" y="0"/>
          <a:ext cx="0" cy="0"/>
          <a:chOff x="0" y="0"/>
          <a:chExt cx="0" cy="0"/>
        </a:xfrm>
      </p:grpSpPr>
      <p:pic>
        <p:nvPicPr>
          <p:cNvPr id="142" name="Google Shape;142;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018" y="-117002"/>
            <a:ext cx="1531876" cy="1537398"/>
          </a:xfrm>
          <a:prstGeom prst="rect">
            <a:avLst/>
          </a:prstGeom>
          <a:noFill/>
          <a:ln>
            <a:noFill/>
          </a:ln>
          <a:effectLst>
            <a:outerShdw blurRad="57150" dist="19050" dir="5400000" algn="bl" rotWithShape="0">
              <a:srgbClr val="000000">
                <a:alpha val="50000"/>
              </a:srgbClr>
            </a:outerShdw>
          </a:effectLst>
        </p:spPr>
      </p:pic>
      <p:pic>
        <p:nvPicPr>
          <p:cNvPr id="143" name="Google Shape;143;p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750030" y="2304131"/>
            <a:ext cx="3340769" cy="4454358"/>
          </a:xfrm>
          <a:prstGeom prst="rect">
            <a:avLst/>
          </a:prstGeom>
          <a:noFill/>
          <a:ln w="76200" cap="flat" cmpd="sng">
            <a:solidFill>
              <a:schemeClr val="lt1"/>
            </a:solidFill>
            <a:prstDash val="solid"/>
            <a:round/>
            <a:headEnd type="none" w="sm" len="sm"/>
            <a:tailEnd type="none" w="sm" len="sm"/>
          </a:ln>
        </p:spPr>
      </p:pic>
      <p:pic>
        <p:nvPicPr>
          <p:cNvPr id="144" name="Google Shape;144;p6"/>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1925" y="3658275"/>
            <a:ext cx="3805500" cy="3171300"/>
          </a:xfrm>
          <a:prstGeom prst="rect">
            <a:avLst/>
          </a:prstGeom>
          <a:noFill/>
          <a:ln w="76200" cap="flat" cmpd="sng">
            <a:solidFill>
              <a:schemeClr val="lt1"/>
            </a:solidFill>
            <a:prstDash val="solid"/>
            <a:round/>
            <a:headEnd type="none" w="sm" len="sm"/>
            <a:tailEnd type="none" w="sm" len="sm"/>
          </a:ln>
        </p:spPr>
      </p:pic>
      <p:pic>
        <p:nvPicPr>
          <p:cNvPr id="145" name="Google Shape;145;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802656">
            <a:off x="1206065" y="537714"/>
            <a:ext cx="2377349" cy="2615581"/>
          </a:xfrm>
          <a:prstGeom prst="rect">
            <a:avLst/>
          </a:prstGeom>
          <a:noFill/>
          <a:ln w="76200" cap="flat" cmpd="sng">
            <a:solidFill>
              <a:schemeClr val="lt1"/>
            </a:solidFill>
            <a:prstDash val="solid"/>
            <a:round/>
            <a:headEnd type="none" w="sm" len="sm"/>
            <a:tailEnd type="none" w="sm" len="sm"/>
          </a:ln>
        </p:spPr>
      </p:pic>
      <p:pic>
        <p:nvPicPr>
          <p:cNvPr id="146" name="Google Shape;146;p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23489" y="-28742"/>
            <a:ext cx="4395538" cy="3296653"/>
          </a:xfrm>
          <a:prstGeom prst="rect">
            <a:avLst/>
          </a:prstGeom>
          <a:noFill/>
          <a:ln w="76200" cap="flat" cmpd="sng">
            <a:solidFill>
              <a:schemeClr val="lt1"/>
            </a:solidFill>
            <a:prstDash val="solid"/>
            <a:round/>
            <a:headEnd type="none" w="sm" len="sm"/>
            <a:tailEnd type="none" w="sm" len="sm"/>
          </a:ln>
        </p:spPr>
      </p:pic>
      <p:pic>
        <p:nvPicPr>
          <p:cNvPr id="147" name="Google Shape;147;p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1464913">
            <a:off x="4077120" y="4376179"/>
            <a:ext cx="1969670" cy="2180330"/>
          </a:xfrm>
          <a:prstGeom prst="rect">
            <a:avLst/>
          </a:prstGeom>
          <a:noFill/>
          <a:ln w="76200" cap="flat" cmpd="sng">
            <a:solidFill>
              <a:schemeClr val="lt1"/>
            </a:solidFill>
            <a:prstDash val="solid"/>
            <a:round/>
            <a:headEnd type="none" w="sm" len="sm"/>
            <a:tailEnd type="none" w="sm" len="sm"/>
          </a:ln>
        </p:spPr>
      </p:pic>
      <p:pic>
        <p:nvPicPr>
          <p:cNvPr id="148" name="Google Shape;148;p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2123188">
            <a:off x="6626303" y="4418720"/>
            <a:ext cx="1997499" cy="2095249"/>
          </a:xfrm>
          <a:prstGeom prst="rect">
            <a:avLst/>
          </a:prstGeom>
          <a:noFill/>
          <a:ln w="76200" cap="flat" cmpd="sng">
            <a:solidFill>
              <a:schemeClr val="lt1"/>
            </a:solidFill>
            <a:prstDash val="solid"/>
            <a:round/>
            <a:headEnd type="none" w="sm" len="sm"/>
            <a:tailEnd type="none" w="sm" len="sm"/>
          </a:ln>
        </p:spPr>
      </p:pic>
      <p:sp>
        <p:nvSpPr>
          <p:cNvPr id="149" name="Google Shape;149;p6"/>
          <p:cNvSpPr txBox="1"/>
          <p:nvPr/>
        </p:nvSpPr>
        <p:spPr>
          <a:xfrm>
            <a:off x="8750025" y="130625"/>
            <a:ext cx="3219900" cy="15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700" b="1">
                <a:solidFill>
                  <a:srgbClr val="5B0F00"/>
                </a:solidFill>
                <a:latin typeface="Meiryo"/>
                <a:ea typeface="Meiryo"/>
                <a:cs typeface="Meiryo"/>
                <a:sym typeface="Meiryo"/>
              </a:rPr>
              <a:t>沖縄・球美の里は2023年1月より、いわき放射能市民測定室たらちねが運営しています。</a:t>
            </a:r>
            <a:endParaRPr sz="1700" b="1">
              <a:solidFill>
                <a:srgbClr val="5B0F00"/>
              </a:solidFill>
              <a:latin typeface="Meiryo"/>
              <a:ea typeface="Meiryo"/>
              <a:cs typeface="Meiryo"/>
              <a:sym typeface="Meiryo"/>
            </a:endParaRPr>
          </a:p>
          <a:p>
            <a:pPr marL="0" marR="0" lvl="0" indent="0" algn="l" rtl="0">
              <a:spcBef>
                <a:spcPts val="1000"/>
              </a:spcBef>
              <a:spcAft>
                <a:spcPts val="0"/>
              </a:spcAft>
              <a:buNone/>
            </a:pPr>
            <a:r>
              <a:rPr lang="ja-JP" sz="1700" b="1">
                <a:solidFill>
                  <a:srgbClr val="5B0F00"/>
                </a:solidFill>
                <a:latin typeface="Meiryo"/>
                <a:ea typeface="Meiryo"/>
                <a:cs typeface="Meiryo"/>
                <a:sym typeface="Meiryo"/>
              </a:rPr>
              <a:t>夏休みのファミリー保養実施中です。</a:t>
            </a:r>
            <a:endParaRPr sz="1700" b="1">
              <a:solidFill>
                <a:srgbClr val="5B0F00"/>
              </a:solidFill>
              <a:latin typeface="Meiryo"/>
              <a:ea typeface="Meiryo"/>
              <a:cs typeface="Meiryo"/>
              <a:sym typeface="Meiryo"/>
            </a:endParaRPr>
          </a:p>
        </p:txBody>
      </p:sp>
      <p:sp>
        <p:nvSpPr>
          <p:cNvPr id="150" name="Google Shape;150;p6"/>
          <p:cNvSpPr/>
          <p:nvPr/>
        </p:nvSpPr>
        <p:spPr>
          <a:xfrm>
            <a:off x="3450875" y="2477200"/>
            <a:ext cx="5440500" cy="1802400"/>
          </a:xfrm>
          <a:prstGeom prst="bevel">
            <a:avLst>
              <a:gd name="adj" fmla="val 12500"/>
            </a:avLst>
          </a:prstGeom>
          <a:gradFill>
            <a:gsLst>
              <a:gs pos="0">
                <a:srgbClr val="FDECDB"/>
              </a:gs>
              <a:gs pos="100000">
                <a:srgbClr val="F0A963"/>
              </a:gs>
            </a:gsLst>
            <a:path path="circle">
              <a:fillToRect l="50000" t="50000" r="50000" b="50000"/>
            </a:path>
            <a:tileRect/>
          </a:gra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41B47"/>
              </a:solidFill>
            </a:endParaRPr>
          </a:p>
        </p:txBody>
      </p:sp>
      <p:sp>
        <p:nvSpPr>
          <p:cNvPr id="151" name="Google Shape;151;p6"/>
          <p:cNvSpPr txBox="1">
            <a:spLocks noGrp="1"/>
          </p:cNvSpPr>
          <p:nvPr>
            <p:ph type="title"/>
          </p:nvPr>
        </p:nvSpPr>
        <p:spPr>
          <a:xfrm>
            <a:off x="3264525" y="2688900"/>
            <a:ext cx="5626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MS Gothic"/>
              <a:buNone/>
            </a:pPr>
            <a:r>
              <a:rPr lang="ja-JP" b="1">
                <a:latin typeface="Meiryo"/>
                <a:ea typeface="Meiryo"/>
                <a:cs typeface="Meiryo"/>
                <a:sym typeface="Meiryo"/>
              </a:rPr>
              <a:t>「沖縄・球美の里」</a:t>
            </a:r>
            <a:endParaRPr b="1">
              <a:latin typeface="Meiryo"/>
              <a:ea typeface="Meiryo"/>
              <a:cs typeface="Meiryo"/>
              <a:sym typeface="Meiryo"/>
            </a:endParaRPr>
          </a:p>
          <a:p>
            <a:pPr marL="0" lvl="0" indent="0" algn="ctr" rtl="0">
              <a:lnSpc>
                <a:spcPct val="90000"/>
              </a:lnSpc>
              <a:spcBef>
                <a:spcPts val="0"/>
              </a:spcBef>
              <a:spcAft>
                <a:spcPts val="0"/>
              </a:spcAft>
              <a:buClr>
                <a:schemeClr val="dk1"/>
              </a:buClr>
              <a:buSzPts val="4400"/>
              <a:buFont typeface="MS Gothic"/>
              <a:buNone/>
            </a:pPr>
            <a:r>
              <a:rPr lang="ja-JP" b="1">
                <a:solidFill>
                  <a:srgbClr val="38761D"/>
                </a:solidFill>
                <a:latin typeface="Meiryo"/>
                <a:ea typeface="Meiryo"/>
                <a:cs typeface="Meiryo"/>
                <a:sym typeface="Meiryo"/>
              </a:rPr>
              <a:t>ファミリー</a:t>
            </a:r>
            <a:r>
              <a:rPr lang="ja-JP" b="1">
                <a:solidFill>
                  <a:srgbClr val="FF0000"/>
                </a:solidFill>
                <a:latin typeface="Meiryo"/>
                <a:ea typeface="Meiryo"/>
                <a:cs typeface="Meiryo"/>
                <a:sym typeface="Meiryo"/>
              </a:rPr>
              <a:t>保養</a:t>
            </a:r>
            <a:endParaRPr sz="2400" b="1">
              <a:solidFill>
                <a:srgbClr val="FF0000"/>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5"/>
        <p:cNvGrpSpPr/>
        <p:nvPr/>
      </p:nvGrpSpPr>
      <p:grpSpPr>
        <a:xfrm>
          <a:off x="0" y="0"/>
          <a:ext cx="0" cy="0"/>
          <a:chOff x="0" y="0"/>
          <a:chExt cx="0" cy="0"/>
        </a:xfrm>
      </p:grpSpPr>
      <p:sp>
        <p:nvSpPr>
          <p:cNvPr id="156" name="Google Shape;1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JP"/>
              <a:t>2023/8/2</a:t>
            </a:r>
            <a:endParaRPr/>
          </a:p>
        </p:txBody>
      </p:sp>
      <p:pic>
        <p:nvPicPr>
          <p:cNvPr id="157" name="Google Shape;157;p7"/>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614863" y="4011"/>
            <a:ext cx="4767300" cy="6740100"/>
          </a:xfrm>
          <a:prstGeom prst="rect">
            <a:avLst/>
          </a:prstGeom>
          <a:noFill/>
          <a:ln w="9525" cap="flat" cmpd="sng">
            <a:solidFill>
              <a:schemeClr val="dk1"/>
            </a:solidFill>
            <a:prstDash val="solid"/>
            <a:round/>
            <a:headEnd type="none" w="sm" len="sm"/>
            <a:tailEnd type="none" w="sm" len="sm"/>
          </a:ln>
        </p:spPr>
      </p:pic>
      <p:pic>
        <p:nvPicPr>
          <p:cNvPr id="158" name="Google Shape;158;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5399" y="4011"/>
            <a:ext cx="4766400" cy="6739198"/>
          </a:xfrm>
          <a:prstGeom prst="rect">
            <a:avLst/>
          </a:prstGeom>
          <a:noFill/>
          <a:ln w="9525" cap="flat" cmpd="sng">
            <a:solidFill>
              <a:schemeClr val="dk1"/>
            </a:solidFill>
            <a:prstDash val="solid"/>
            <a:round/>
            <a:headEnd type="none" w="sm" len="sm"/>
            <a:tailEnd type="none" w="sm" len="sm"/>
          </a:ln>
        </p:spPr>
      </p:pic>
      <p:sp>
        <p:nvSpPr>
          <p:cNvPr id="159" name="Google Shape;159;p7"/>
          <p:cNvSpPr txBox="1"/>
          <p:nvPr/>
        </p:nvSpPr>
        <p:spPr>
          <a:xfrm>
            <a:off x="76200" y="76200"/>
            <a:ext cx="3126600" cy="2555100"/>
          </a:xfrm>
          <a:prstGeom prst="rect">
            <a:avLst/>
          </a:prstGeom>
          <a:solidFill>
            <a:srgbClr val="D9EAD3"/>
          </a:solidFill>
          <a:ln w="114300" cap="flat" cmpd="sng">
            <a:solidFill>
              <a:schemeClr val="accent6"/>
            </a:solidFill>
            <a:prstDash val="lg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chemeClr val="dk1"/>
                </a:solidFill>
                <a:latin typeface="Meiryo"/>
                <a:ea typeface="Meiryo"/>
                <a:cs typeface="Meiryo"/>
                <a:sym typeface="Meiryo"/>
              </a:rPr>
              <a:t>たらちねでは</a:t>
            </a:r>
            <a:br>
              <a:rPr lang="ja-JP" sz="3200" b="1">
                <a:solidFill>
                  <a:schemeClr val="dk1"/>
                </a:solidFill>
                <a:latin typeface="Meiryo"/>
                <a:ea typeface="Meiryo"/>
                <a:cs typeface="Meiryo"/>
                <a:sym typeface="Meiryo"/>
              </a:rPr>
            </a:br>
            <a:r>
              <a:rPr lang="ja-JP" sz="3200" b="1">
                <a:solidFill>
                  <a:schemeClr val="dk1"/>
                </a:solidFill>
                <a:latin typeface="Meiryo"/>
                <a:ea typeface="Meiryo"/>
                <a:cs typeface="Meiryo"/>
                <a:sym typeface="Meiryo"/>
              </a:rPr>
              <a:t>双葉地域・</a:t>
            </a:r>
            <a:endParaRPr sz="3200" b="1">
              <a:solidFill>
                <a:schemeClr val="dk1"/>
              </a:solidFill>
              <a:latin typeface="Meiryo"/>
              <a:ea typeface="Meiryo"/>
              <a:cs typeface="Meiryo"/>
              <a:sym typeface="Meiryo"/>
            </a:endParaRPr>
          </a:p>
          <a:p>
            <a:pPr marL="0" marR="0" lvl="0" indent="0" algn="l" rtl="0">
              <a:spcBef>
                <a:spcPts val="0"/>
              </a:spcBef>
              <a:spcAft>
                <a:spcPts val="0"/>
              </a:spcAft>
              <a:buNone/>
            </a:pPr>
            <a:r>
              <a:rPr lang="ja-JP" sz="3200" b="1">
                <a:solidFill>
                  <a:schemeClr val="dk1"/>
                </a:solidFill>
                <a:latin typeface="Meiryo"/>
                <a:ea typeface="Meiryo"/>
                <a:cs typeface="Meiryo"/>
                <a:sym typeface="Meiryo"/>
              </a:rPr>
              <a:t>飯舘村などで</a:t>
            </a:r>
            <a:endParaRPr sz="3200" b="1">
              <a:solidFill>
                <a:schemeClr val="dk1"/>
              </a:solidFill>
              <a:latin typeface="Meiryo"/>
              <a:ea typeface="Meiryo"/>
              <a:cs typeface="Meiryo"/>
              <a:sym typeface="Meiryo"/>
            </a:endParaRPr>
          </a:p>
          <a:p>
            <a:pPr marL="0" marR="0" lvl="0" indent="0" algn="l" rtl="0">
              <a:spcBef>
                <a:spcPts val="0"/>
              </a:spcBef>
              <a:spcAft>
                <a:spcPts val="0"/>
              </a:spcAft>
              <a:buNone/>
            </a:pPr>
            <a:r>
              <a:rPr lang="ja-JP" sz="3200" b="1">
                <a:solidFill>
                  <a:schemeClr val="dk1"/>
                </a:solidFill>
                <a:latin typeface="Meiryo"/>
                <a:ea typeface="Meiryo"/>
                <a:cs typeface="Meiryo"/>
                <a:sym typeface="Meiryo"/>
              </a:rPr>
              <a:t>チラシを配付</a:t>
            </a:r>
            <a:endParaRPr sz="3200" b="1">
              <a:solidFill>
                <a:schemeClr val="dk1"/>
              </a:solidFill>
              <a:latin typeface="Meiryo"/>
              <a:ea typeface="Meiryo"/>
              <a:cs typeface="Meiryo"/>
              <a:sym typeface="Meiryo"/>
            </a:endParaRPr>
          </a:p>
          <a:p>
            <a:pPr marL="0" marR="0" lvl="0" indent="0" algn="l" rtl="0">
              <a:spcBef>
                <a:spcPts val="0"/>
              </a:spcBef>
              <a:spcAft>
                <a:spcPts val="0"/>
              </a:spcAft>
              <a:buNone/>
            </a:pPr>
            <a:r>
              <a:rPr lang="ja-JP" sz="3200" b="1">
                <a:solidFill>
                  <a:srgbClr val="CC0000"/>
                </a:solidFill>
                <a:latin typeface="Arial"/>
                <a:ea typeface="Arial"/>
                <a:cs typeface="Arial"/>
                <a:sym typeface="Arial"/>
              </a:rPr>
              <a:t>保養者募集中！</a:t>
            </a:r>
            <a:endParaRPr>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p:nvPr/>
        </p:nvSpPr>
        <p:spPr>
          <a:xfrm>
            <a:off x="304500" y="365125"/>
            <a:ext cx="11582700" cy="6225900"/>
          </a:xfrm>
          <a:prstGeom prst="roundRect">
            <a:avLst>
              <a:gd name="adj" fmla="val 16667"/>
            </a:avLst>
          </a:prstGeom>
          <a:noFill/>
          <a:ln w="114300" cap="flat" cmpd="sng">
            <a:solidFill>
              <a:schemeClr val="accent6"/>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txBox="1">
            <a:spLocks noGrp="1"/>
          </p:cNvSpPr>
          <p:nvPr>
            <p:ph type="body" idx="1"/>
          </p:nvPr>
        </p:nvSpPr>
        <p:spPr>
          <a:xfrm>
            <a:off x="647550" y="1626275"/>
            <a:ext cx="10515600" cy="4604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1700"/>
              <a:buNone/>
            </a:pPr>
            <a:r>
              <a:rPr lang="ja-JP" sz="2100" b="1">
                <a:solidFill>
                  <a:srgbClr val="FF0000"/>
                </a:solidFill>
                <a:latin typeface="Meiryo"/>
                <a:ea typeface="Meiryo"/>
                <a:cs typeface="Meiryo"/>
                <a:sym typeface="Meiryo"/>
              </a:rPr>
              <a:t>1、学資支援</a:t>
            </a:r>
            <a:endParaRPr sz="2100" b="1">
              <a:solidFill>
                <a:srgbClr val="FF0000"/>
              </a:solidFill>
              <a:latin typeface="Meiryo"/>
              <a:ea typeface="Meiryo"/>
              <a:cs typeface="Meiryo"/>
              <a:sym typeface="Meiryo"/>
            </a:endParaRPr>
          </a:p>
          <a:p>
            <a:pPr marL="0" lvl="0" indent="0" algn="l" rtl="0">
              <a:lnSpc>
                <a:spcPct val="80000"/>
              </a:lnSpc>
              <a:spcBef>
                <a:spcPts val="0"/>
              </a:spcBef>
              <a:spcAft>
                <a:spcPts val="0"/>
              </a:spcAft>
              <a:buClr>
                <a:srgbClr val="FF0000"/>
              </a:buClr>
              <a:buSzPts val="1700"/>
              <a:buNone/>
            </a:pPr>
            <a:br>
              <a:rPr lang="ja-JP" sz="1900" b="1">
                <a:latin typeface="Meiryo"/>
                <a:ea typeface="Meiryo"/>
                <a:cs typeface="Meiryo"/>
                <a:sym typeface="Meiryo"/>
              </a:rPr>
            </a:br>
            <a:r>
              <a:rPr lang="ja-JP" sz="1900" b="1">
                <a:latin typeface="Meiryo"/>
                <a:ea typeface="Meiryo"/>
                <a:cs typeface="Meiryo"/>
                <a:sym typeface="Meiryo"/>
              </a:rPr>
              <a:t>原則高校生対象</a:t>
            </a:r>
            <a:endParaRPr sz="2580">
              <a:latin typeface="Meiryo"/>
              <a:ea typeface="Meiryo"/>
              <a:cs typeface="Meiryo"/>
              <a:sym typeface="Meiryo"/>
            </a:endParaRPr>
          </a:p>
          <a:p>
            <a:pPr marL="228600" lvl="0" indent="-222250" algn="l" rtl="0">
              <a:lnSpc>
                <a:spcPct val="80000"/>
              </a:lnSpc>
              <a:spcBef>
                <a:spcPts val="1000"/>
              </a:spcBef>
              <a:spcAft>
                <a:spcPts val="0"/>
              </a:spcAft>
              <a:buClr>
                <a:schemeClr val="dk1"/>
              </a:buClr>
              <a:buSzPts val="1900"/>
              <a:buFont typeface="Meiryo"/>
              <a:buChar char="•"/>
            </a:pPr>
            <a:r>
              <a:rPr lang="ja-JP" sz="1900" b="1">
                <a:latin typeface="Meiryo"/>
                <a:ea typeface="Meiryo"/>
                <a:cs typeface="Meiryo"/>
                <a:sym typeface="Meiryo"/>
              </a:rPr>
              <a:t>新たに高校１、２、３年生になる人</a:t>
            </a:r>
            <a:br>
              <a:rPr lang="ja-JP" sz="1900" b="1">
                <a:latin typeface="Meiryo"/>
                <a:ea typeface="Meiryo"/>
                <a:cs typeface="Meiryo"/>
                <a:sym typeface="Meiryo"/>
              </a:rPr>
            </a:br>
            <a:r>
              <a:rPr lang="ja-JP" sz="1900" b="1">
                <a:latin typeface="Meiryo"/>
                <a:ea typeface="Meiryo"/>
                <a:cs typeface="Meiryo"/>
                <a:sym typeface="Meiryo"/>
              </a:rPr>
              <a:t>（個別の事情をお伺いして高校生以外にも特例あり、とします）</a:t>
            </a:r>
            <a:endParaRPr sz="2580">
              <a:latin typeface="Meiryo"/>
              <a:ea typeface="Meiryo"/>
              <a:cs typeface="Meiryo"/>
              <a:sym typeface="Meiryo"/>
            </a:endParaRPr>
          </a:p>
          <a:p>
            <a:pPr marL="228600" lvl="0" indent="-222250" algn="l" rtl="0">
              <a:lnSpc>
                <a:spcPct val="80000"/>
              </a:lnSpc>
              <a:spcBef>
                <a:spcPts val="1000"/>
              </a:spcBef>
              <a:spcAft>
                <a:spcPts val="0"/>
              </a:spcAft>
              <a:buClr>
                <a:schemeClr val="dk1"/>
              </a:buClr>
              <a:buSzPts val="1900"/>
              <a:buFont typeface="Meiryo"/>
              <a:buChar char="•"/>
            </a:pPr>
            <a:r>
              <a:rPr lang="ja-JP" sz="1900" b="1">
                <a:latin typeface="Meiryo"/>
                <a:ea typeface="Meiryo"/>
                <a:cs typeface="Meiryo"/>
                <a:sym typeface="Meiryo"/>
              </a:rPr>
              <a:t>期間＝高校を卒業するまで。（ただし、年に１回個別状況を確認）</a:t>
            </a:r>
            <a:endParaRPr sz="1900" b="1">
              <a:latin typeface="Meiryo"/>
              <a:ea typeface="Meiryo"/>
              <a:cs typeface="Meiryo"/>
              <a:sym typeface="Meiryo"/>
            </a:endParaRPr>
          </a:p>
          <a:p>
            <a:pPr marL="228600" lvl="0" indent="-101600" algn="l" rtl="0">
              <a:lnSpc>
                <a:spcPct val="80000"/>
              </a:lnSpc>
              <a:spcBef>
                <a:spcPts val="1000"/>
              </a:spcBef>
              <a:spcAft>
                <a:spcPts val="0"/>
              </a:spcAft>
              <a:buClr>
                <a:schemeClr val="dk1"/>
              </a:buClr>
              <a:buSzPts val="1700"/>
              <a:buNone/>
            </a:pPr>
            <a:endParaRPr sz="1900" b="1">
              <a:latin typeface="Meiryo"/>
              <a:ea typeface="Meiryo"/>
              <a:cs typeface="Meiryo"/>
              <a:sym typeface="Meiryo"/>
            </a:endParaRPr>
          </a:p>
          <a:p>
            <a:pPr marL="0" lvl="0" indent="0" algn="l" rtl="0">
              <a:lnSpc>
                <a:spcPct val="80000"/>
              </a:lnSpc>
              <a:spcBef>
                <a:spcPts val="1000"/>
              </a:spcBef>
              <a:spcAft>
                <a:spcPts val="0"/>
              </a:spcAft>
              <a:buClr>
                <a:srgbClr val="FF0000"/>
              </a:buClr>
              <a:buSzPts val="1700"/>
              <a:buNone/>
            </a:pPr>
            <a:r>
              <a:rPr lang="ja-JP" sz="2100" b="1">
                <a:solidFill>
                  <a:srgbClr val="FF0000"/>
                </a:solidFill>
                <a:latin typeface="Meiryo"/>
                <a:ea typeface="Meiryo"/>
                <a:cs typeface="Meiryo"/>
                <a:sym typeface="Meiryo"/>
              </a:rPr>
              <a:t>2、病気の子ども支援</a:t>
            </a:r>
            <a:endParaRPr sz="2100" b="1">
              <a:solidFill>
                <a:srgbClr val="FF0000"/>
              </a:solidFill>
              <a:latin typeface="Meiryo"/>
              <a:ea typeface="Meiryo"/>
              <a:cs typeface="Meiryo"/>
              <a:sym typeface="Meiryo"/>
            </a:endParaRPr>
          </a:p>
          <a:p>
            <a:pPr marL="228600" lvl="0" indent="-222250" algn="l" rtl="0">
              <a:lnSpc>
                <a:spcPct val="80000"/>
              </a:lnSpc>
              <a:spcBef>
                <a:spcPts val="1000"/>
              </a:spcBef>
              <a:spcAft>
                <a:spcPts val="0"/>
              </a:spcAft>
              <a:buClr>
                <a:schemeClr val="dk1"/>
              </a:buClr>
              <a:buSzPts val="1900"/>
              <a:buFont typeface="Meiryo"/>
              <a:buChar char="•"/>
            </a:pPr>
            <a:r>
              <a:rPr lang="ja-JP" sz="1900" b="1">
                <a:latin typeface="Meiryo"/>
                <a:ea typeface="Meiryo"/>
                <a:cs typeface="Meiryo"/>
                <a:sym typeface="Meiryo"/>
              </a:rPr>
              <a:t>身体に障がいのある未成年</a:t>
            </a:r>
            <a:endParaRPr sz="2580">
              <a:latin typeface="Meiryo"/>
              <a:ea typeface="Meiryo"/>
              <a:cs typeface="Meiryo"/>
              <a:sym typeface="Meiryo"/>
            </a:endParaRPr>
          </a:p>
          <a:p>
            <a:pPr marL="228600" lvl="0" indent="-222250" algn="l" rtl="0">
              <a:lnSpc>
                <a:spcPct val="80000"/>
              </a:lnSpc>
              <a:spcBef>
                <a:spcPts val="1000"/>
              </a:spcBef>
              <a:spcAft>
                <a:spcPts val="0"/>
              </a:spcAft>
              <a:buClr>
                <a:schemeClr val="dk1"/>
              </a:buClr>
              <a:buSzPts val="1900"/>
              <a:buFont typeface="Meiryo"/>
              <a:buChar char="•"/>
            </a:pPr>
            <a:r>
              <a:rPr lang="ja-JP" sz="1900" b="1">
                <a:latin typeface="Meiryo"/>
                <a:ea typeface="Meiryo"/>
                <a:cs typeface="Meiryo"/>
                <a:sym typeface="Meiryo"/>
              </a:rPr>
              <a:t>１８歳になるまで。（ただし、年に１回個別状況を確認）</a:t>
            </a:r>
            <a:endParaRPr sz="2580">
              <a:latin typeface="Meiryo"/>
              <a:ea typeface="Meiryo"/>
              <a:cs typeface="Meiryo"/>
              <a:sym typeface="Meiryo"/>
            </a:endParaRPr>
          </a:p>
          <a:p>
            <a:pPr marL="228600" lvl="0" indent="-222250" algn="l" rtl="0">
              <a:lnSpc>
                <a:spcPct val="80000"/>
              </a:lnSpc>
              <a:spcBef>
                <a:spcPts val="1000"/>
              </a:spcBef>
              <a:spcAft>
                <a:spcPts val="0"/>
              </a:spcAft>
              <a:buClr>
                <a:schemeClr val="dk1"/>
              </a:buClr>
              <a:buSzPts val="1900"/>
              <a:buFont typeface="Meiryo"/>
              <a:buChar char="•"/>
            </a:pPr>
            <a:r>
              <a:rPr lang="ja-JP" sz="1900" b="1">
                <a:latin typeface="Meiryo"/>
                <a:ea typeface="Meiryo"/>
                <a:cs typeface="Meiryo"/>
                <a:sym typeface="Meiryo"/>
              </a:rPr>
              <a:t>＊どちらも、年に１回１０万円を支援。</a:t>
            </a:r>
            <a:br>
              <a:rPr lang="ja-JP" sz="1900" b="1">
                <a:latin typeface="Meiryo"/>
                <a:ea typeface="Meiryo"/>
                <a:cs typeface="Meiryo"/>
                <a:sym typeface="Meiryo"/>
              </a:rPr>
            </a:br>
            <a:r>
              <a:rPr lang="ja-JP" sz="1900" b="1">
                <a:latin typeface="Meiryo"/>
                <a:ea typeface="Meiryo"/>
                <a:cs typeface="Meiryo"/>
                <a:sym typeface="Meiryo"/>
              </a:rPr>
              <a:t>＊１家族できょうだいが対象になる場合もあります。</a:t>
            </a:r>
            <a:br>
              <a:rPr lang="ja-JP" sz="1900" b="1">
                <a:latin typeface="Meiryo"/>
                <a:ea typeface="Meiryo"/>
                <a:cs typeface="Meiryo"/>
                <a:sym typeface="Meiryo"/>
              </a:rPr>
            </a:br>
            <a:r>
              <a:rPr lang="ja-JP" sz="1900" b="1">
                <a:latin typeface="Meiryo"/>
                <a:ea typeface="Meiryo"/>
                <a:cs typeface="Meiryo"/>
                <a:sym typeface="Meiryo"/>
              </a:rPr>
              <a:t>＊福島県内在住および県外に避難しているみなさまも対象です。</a:t>
            </a:r>
            <a:endParaRPr sz="1900" b="1">
              <a:latin typeface="Meiryo"/>
              <a:ea typeface="Meiryo"/>
              <a:cs typeface="Meiryo"/>
              <a:sym typeface="Meiryo"/>
            </a:endParaRPr>
          </a:p>
          <a:p>
            <a:pPr marL="228600" lvl="0" indent="0" algn="l" rtl="0">
              <a:lnSpc>
                <a:spcPct val="80000"/>
              </a:lnSpc>
              <a:spcBef>
                <a:spcPts val="1000"/>
              </a:spcBef>
              <a:spcAft>
                <a:spcPts val="0"/>
              </a:spcAft>
              <a:buSzPts val="935"/>
              <a:buNone/>
            </a:pPr>
            <a:endParaRPr sz="1900" b="1">
              <a:latin typeface="Meiryo"/>
              <a:ea typeface="Meiryo"/>
              <a:cs typeface="Meiryo"/>
              <a:sym typeface="Meiryo"/>
            </a:endParaRPr>
          </a:p>
          <a:p>
            <a:pPr marL="0" lvl="0" indent="0" algn="l" rtl="0">
              <a:lnSpc>
                <a:spcPct val="80000"/>
              </a:lnSpc>
              <a:spcBef>
                <a:spcPts val="0"/>
              </a:spcBef>
              <a:spcAft>
                <a:spcPts val="0"/>
              </a:spcAft>
              <a:buSzPts val="935"/>
              <a:buNone/>
            </a:pPr>
            <a:r>
              <a:rPr lang="ja-JP" sz="1900" b="1">
                <a:solidFill>
                  <a:srgbClr val="FF0000"/>
                </a:solidFill>
                <a:latin typeface="Meiryo"/>
                <a:ea typeface="Meiryo"/>
                <a:cs typeface="Meiryo"/>
                <a:sym typeface="Meiryo"/>
              </a:rPr>
              <a:t>2023年6月までに学資支援19名、病気の子ども支援4名に応援金を贈りました。</a:t>
            </a:r>
            <a:endParaRPr sz="1900" b="1">
              <a:latin typeface="Meiryo"/>
              <a:ea typeface="Meiryo"/>
              <a:cs typeface="Meiryo"/>
              <a:sym typeface="Meiryo"/>
            </a:endParaRPr>
          </a:p>
        </p:txBody>
      </p:sp>
      <p:sp>
        <p:nvSpPr>
          <p:cNvPr id="166" name="Google Shape;166;p8"/>
          <p:cNvSpPr txBox="1"/>
          <p:nvPr/>
        </p:nvSpPr>
        <p:spPr>
          <a:xfrm>
            <a:off x="1755493" y="6092765"/>
            <a:ext cx="8681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1">
              <a:solidFill>
                <a:srgbClr val="FF0000"/>
              </a:solidFill>
              <a:latin typeface="Meiryo"/>
              <a:ea typeface="Meiryo"/>
              <a:cs typeface="Meiryo"/>
              <a:sym typeface="Meiryo"/>
            </a:endParaRPr>
          </a:p>
        </p:txBody>
      </p:sp>
      <p:sp>
        <p:nvSpPr>
          <p:cNvPr id="167" name="Google Shape;167;p8"/>
          <p:cNvSpPr/>
          <p:nvPr/>
        </p:nvSpPr>
        <p:spPr>
          <a:xfrm>
            <a:off x="456900" y="145375"/>
            <a:ext cx="10896900" cy="1281600"/>
          </a:xfrm>
          <a:prstGeom prst="bevel">
            <a:avLst>
              <a:gd name="adj" fmla="val 12500"/>
            </a:avLst>
          </a:prstGeom>
          <a:gradFill>
            <a:gsLst>
              <a:gs pos="0">
                <a:srgbClr val="FDECDB"/>
              </a:gs>
              <a:gs pos="100000">
                <a:srgbClr val="F0A963"/>
              </a:gs>
            </a:gsLst>
            <a:path path="circle">
              <a:fillToRect l="50000" t="50000" r="50000" b="50000"/>
            </a:path>
            <a:tileRect/>
          </a:gra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4400" b="1">
                <a:solidFill>
                  <a:schemeClr val="dk1"/>
                </a:solidFill>
                <a:latin typeface="Meiryo"/>
                <a:ea typeface="Meiryo"/>
                <a:cs typeface="Meiryo"/>
                <a:sym typeface="Meiryo"/>
              </a:rPr>
              <a:t>こどもたちへの応援金</a:t>
            </a:r>
            <a:br>
              <a:rPr lang="ja-JP" sz="4400" b="1">
                <a:solidFill>
                  <a:schemeClr val="dk1"/>
                </a:solidFill>
                <a:latin typeface="Meiryo"/>
                <a:ea typeface="Meiryo"/>
                <a:cs typeface="Meiryo"/>
                <a:sym typeface="Meiryo"/>
              </a:rPr>
            </a:br>
            <a:endParaRPr>
              <a:solidFill>
                <a:srgbClr val="741B47"/>
              </a:solidFill>
            </a:endParaRPr>
          </a:p>
        </p:txBody>
      </p:sp>
      <p:sp>
        <p:nvSpPr>
          <p:cNvPr id="168" name="Google Shape;168;p8"/>
          <p:cNvSpPr txBox="1"/>
          <p:nvPr/>
        </p:nvSpPr>
        <p:spPr>
          <a:xfrm>
            <a:off x="10454100" y="5287375"/>
            <a:ext cx="1737900" cy="166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9600" b="1">
                <a:solidFill>
                  <a:schemeClr val="dk1"/>
                </a:solidFill>
                <a:latin typeface="Meiryo"/>
                <a:ea typeface="Meiryo"/>
                <a:cs typeface="Meiryo"/>
                <a:sym typeface="Meiryo"/>
              </a:rPr>
              <a:t>🍀</a:t>
            </a:r>
            <a:endParaRPr sz="9600"/>
          </a:p>
        </p:txBody>
      </p:sp>
      <p:pic>
        <p:nvPicPr>
          <p:cNvPr id="169" name="Google Shape;169;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34225" y="1901825"/>
            <a:ext cx="1674975" cy="2031651"/>
          </a:xfrm>
          <a:prstGeom prst="rect">
            <a:avLst/>
          </a:prstGeom>
          <a:noFill/>
          <a:ln>
            <a:noFill/>
          </a:ln>
        </p:spPr>
      </p:pic>
      <p:pic>
        <p:nvPicPr>
          <p:cNvPr id="170" name="Google Shape;170;p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919225" y="3772325"/>
            <a:ext cx="2977375" cy="219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p:nvPr/>
        </p:nvSpPr>
        <p:spPr>
          <a:xfrm>
            <a:off x="6430950" y="170125"/>
            <a:ext cx="5623200" cy="64209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6" name="Google Shape;176;p9"/>
          <p:cNvSpPr/>
          <p:nvPr/>
        </p:nvSpPr>
        <p:spPr>
          <a:xfrm>
            <a:off x="179325" y="146975"/>
            <a:ext cx="5624100" cy="64209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txBox="1">
            <a:spLocks noGrp="1"/>
          </p:cNvSpPr>
          <p:nvPr>
            <p:ph type="body" idx="2"/>
          </p:nvPr>
        </p:nvSpPr>
        <p:spPr>
          <a:xfrm>
            <a:off x="468558" y="848150"/>
            <a:ext cx="5146200" cy="52521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20000"/>
              </a:lnSpc>
              <a:spcBef>
                <a:spcPts val="0"/>
              </a:spcBef>
              <a:spcAft>
                <a:spcPts val="0"/>
              </a:spcAft>
              <a:buClr>
                <a:schemeClr val="dk1"/>
              </a:buClr>
              <a:buSzPct val="100000"/>
              <a:buNone/>
            </a:pPr>
            <a:r>
              <a:rPr lang="ja-JP" sz="9600">
                <a:latin typeface="Meiryo"/>
                <a:ea typeface="Meiryo"/>
                <a:cs typeface="Meiryo"/>
                <a:sym typeface="Meiryo"/>
              </a:rPr>
              <a:t>福島原発事故から12年たって</a:t>
            </a:r>
            <a:endParaRPr>
              <a:latin typeface="Meiryo"/>
              <a:ea typeface="Meiryo"/>
              <a:cs typeface="Meiryo"/>
              <a:sym typeface="Meiryo"/>
            </a:endParaRPr>
          </a:p>
          <a:p>
            <a:pPr marL="228600" lvl="0" indent="-228600" algn="l" rtl="0">
              <a:lnSpc>
                <a:spcPct val="120000"/>
              </a:lnSpc>
              <a:spcBef>
                <a:spcPts val="1000"/>
              </a:spcBef>
              <a:spcAft>
                <a:spcPts val="0"/>
              </a:spcAft>
              <a:buClr>
                <a:schemeClr val="dk1"/>
              </a:buClr>
              <a:buSzPct val="100000"/>
              <a:buFont typeface="Meiryo"/>
              <a:buChar char="•"/>
            </a:pPr>
            <a:r>
              <a:rPr lang="ja-JP" sz="7200">
                <a:latin typeface="Meiryo"/>
                <a:ea typeface="Meiryo"/>
                <a:cs typeface="Meiryo"/>
                <a:sym typeface="Meiryo"/>
              </a:rPr>
              <a:t>なぜチェルノブイリと比べて、</a:t>
            </a:r>
            <a:r>
              <a:rPr lang="ja-JP" sz="7200" b="1">
                <a:solidFill>
                  <a:srgbClr val="20124D"/>
                </a:solidFill>
                <a:latin typeface="Meiryo"/>
                <a:ea typeface="Meiryo"/>
                <a:cs typeface="Meiryo"/>
                <a:sym typeface="Meiryo"/>
              </a:rPr>
              <a:t>被害が可視化されない</a:t>
            </a:r>
            <a:r>
              <a:rPr lang="ja-JP" sz="7200">
                <a:latin typeface="Meiryo"/>
                <a:ea typeface="Meiryo"/>
                <a:cs typeface="Meiryo"/>
                <a:sym typeface="Meiryo"/>
              </a:rPr>
              <a:t>か？</a:t>
            </a:r>
            <a:endParaRPr sz="7200">
              <a:latin typeface="Meiryo"/>
              <a:ea typeface="Meiryo"/>
              <a:cs typeface="Meiryo"/>
              <a:sym typeface="Meiryo"/>
            </a:endParaRPr>
          </a:p>
          <a:p>
            <a:pPr marL="228600" lvl="0" indent="-228600" algn="l" rtl="0">
              <a:lnSpc>
                <a:spcPct val="120000"/>
              </a:lnSpc>
              <a:spcBef>
                <a:spcPts val="1000"/>
              </a:spcBef>
              <a:spcAft>
                <a:spcPts val="0"/>
              </a:spcAft>
              <a:buClr>
                <a:schemeClr val="dk1"/>
              </a:buClr>
              <a:buSzPct val="100000"/>
              <a:buFont typeface="Meiryo"/>
              <a:buChar char="•"/>
            </a:pPr>
            <a:r>
              <a:rPr lang="ja-JP" sz="7200">
                <a:latin typeface="Meiryo"/>
                <a:ea typeface="Meiryo"/>
                <a:cs typeface="Meiryo"/>
                <a:sym typeface="Meiryo"/>
              </a:rPr>
              <a:t>こころ特に</a:t>
            </a:r>
            <a:r>
              <a:rPr lang="ja-JP" sz="7200" b="1">
                <a:solidFill>
                  <a:srgbClr val="073763"/>
                </a:solidFill>
                <a:latin typeface="Meiryo"/>
                <a:ea typeface="Meiryo"/>
                <a:cs typeface="Meiryo"/>
                <a:sym typeface="Meiryo"/>
              </a:rPr>
              <a:t>母親の不安が子どもに影響</a:t>
            </a:r>
            <a:r>
              <a:rPr lang="ja-JP" sz="7200">
                <a:latin typeface="Meiryo"/>
                <a:ea typeface="Meiryo"/>
                <a:cs typeface="Meiryo"/>
                <a:sym typeface="Meiryo"/>
              </a:rPr>
              <a:t>する</a:t>
            </a:r>
            <a:endParaRPr sz="7200">
              <a:latin typeface="Meiryo"/>
              <a:ea typeface="Meiryo"/>
              <a:cs typeface="Meiryo"/>
              <a:sym typeface="Meiryo"/>
            </a:endParaRPr>
          </a:p>
          <a:p>
            <a:pPr marL="228600" lvl="0" indent="-228600" algn="l" rtl="0">
              <a:lnSpc>
                <a:spcPct val="120000"/>
              </a:lnSpc>
              <a:spcBef>
                <a:spcPts val="1000"/>
              </a:spcBef>
              <a:spcAft>
                <a:spcPts val="0"/>
              </a:spcAft>
              <a:buClr>
                <a:schemeClr val="dk1"/>
              </a:buClr>
              <a:buSzPct val="100000"/>
              <a:buFont typeface="Meiryo"/>
              <a:buChar char="•"/>
            </a:pPr>
            <a:r>
              <a:rPr lang="ja-JP" sz="7200" b="1">
                <a:solidFill>
                  <a:srgbClr val="073763"/>
                </a:solidFill>
                <a:latin typeface="Meiryo"/>
                <a:ea typeface="Meiryo"/>
                <a:cs typeface="Meiryo"/>
                <a:sym typeface="Meiryo"/>
              </a:rPr>
              <a:t>避難(強制、自主とも)によって生活を奪われたことによる被害の補償がない。</a:t>
            </a:r>
            <a:r>
              <a:rPr lang="ja-JP" sz="7200">
                <a:latin typeface="Meiryo"/>
                <a:ea typeface="Meiryo"/>
                <a:cs typeface="Meiryo"/>
                <a:sym typeface="Meiryo"/>
              </a:rPr>
              <a:t>土地や住まい、仕事や職場、家族とその離散、生活の補償など。</a:t>
            </a:r>
            <a:endParaRPr>
              <a:latin typeface="Meiryo"/>
              <a:ea typeface="Meiryo"/>
              <a:cs typeface="Meiryo"/>
              <a:sym typeface="Meiryo"/>
            </a:endParaRPr>
          </a:p>
          <a:p>
            <a:pPr marL="228600" lvl="0" indent="-228600" algn="l" rtl="0">
              <a:lnSpc>
                <a:spcPct val="120000"/>
              </a:lnSpc>
              <a:spcBef>
                <a:spcPts val="1000"/>
              </a:spcBef>
              <a:spcAft>
                <a:spcPts val="0"/>
              </a:spcAft>
              <a:buClr>
                <a:schemeClr val="dk1"/>
              </a:buClr>
              <a:buSzPct val="100000"/>
              <a:buFont typeface="Meiryo"/>
              <a:buChar char="•"/>
            </a:pPr>
            <a:r>
              <a:rPr lang="ja-JP" sz="7200" b="1">
                <a:solidFill>
                  <a:srgbClr val="073763"/>
                </a:solidFill>
                <a:latin typeface="Meiryo"/>
                <a:ea typeface="Meiryo"/>
                <a:cs typeface="Meiryo"/>
                <a:sym typeface="Meiryo"/>
              </a:rPr>
              <a:t>放射線による被害に対する補償がない。</a:t>
            </a:r>
            <a:r>
              <a:rPr lang="ja-JP" sz="7200">
                <a:latin typeface="Meiryo"/>
                <a:ea typeface="Meiryo"/>
                <a:cs typeface="Meiryo"/>
                <a:sym typeface="Meiryo"/>
              </a:rPr>
              <a:t>土地や住まい、山林、川、田畑の放射線による汚染。田畑の除染は、表面の土を20cm程度はぎとって、フレコンバックに入れて強制避難区域にある中間貯蔵施設に置いている。住居の除染は、水で洗い流し、庭の土を除去しただけ。</a:t>
            </a:r>
            <a:endParaRPr>
              <a:latin typeface="Meiryo"/>
              <a:ea typeface="Meiryo"/>
              <a:cs typeface="Meiryo"/>
              <a:sym typeface="Meiryo"/>
            </a:endParaRPr>
          </a:p>
        </p:txBody>
      </p:sp>
      <p:sp>
        <p:nvSpPr>
          <p:cNvPr id="178" name="Google Shape;178;p9"/>
          <p:cNvSpPr txBox="1"/>
          <p:nvPr/>
        </p:nvSpPr>
        <p:spPr>
          <a:xfrm>
            <a:off x="6811943" y="891395"/>
            <a:ext cx="52050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eiryo"/>
                <a:ea typeface="Meiryo"/>
                <a:cs typeface="Meiryo"/>
                <a:sym typeface="Meiryo"/>
              </a:rPr>
              <a:t>インフルエンザと同じ扱いでよいのです。濃厚接触者というのは自然免疫を無視した考え方で、私の医学にはありません。</a:t>
            </a:r>
            <a:r>
              <a:rPr lang="ja-JP" sz="1800" b="1">
                <a:solidFill>
                  <a:srgbClr val="E06666"/>
                </a:solidFill>
                <a:latin typeface="Meiryo"/>
                <a:ea typeface="Meiryo"/>
                <a:cs typeface="Meiryo"/>
                <a:sym typeface="Meiryo"/>
              </a:rPr>
              <a:t>接触しても免役の働きが充分に働いていたら、感染しませんし、感染を媒介もしません。</a:t>
            </a:r>
            <a:r>
              <a:rPr lang="ja-JP" sz="1800">
                <a:solidFill>
                  <a:schemeClr val="dk1"/>
                </a:solidFill>
                <a:latin typeface="Meiryo"/>
                <a:ea typeface="Meiryo"/>
                <a:cs typeface="Meiryo"/>
                <a:sym typeface="Meiryo"/>
              </a:rPr>
              <a:t>インフルエンザの流行した時に、そういうことを経験したと思います。</a:t>
            </a:r>
            <a:endParaRPr sz="1800">
              <a:solidFill>
                <a:schemeClr val="dk1"/>
              </a:solidFill>
              <a:latin typeface="Meiryo"/>
              <a:ea typeface="Meiryo"/>
              <a:cs typeface="Meiryo"/>
              <a:sym typeface="Meiryo"/>
            </a:endParaRPr>
          </a:p>
          <a:p>
            <a:pPr marL="0" marR="0" lvl="0" indent="0" algn="l" rtl="0">
              <a:spcBef>
                <a:spcPts val="0"/>
              </a:spcBef>
              <a:spcAft>
                <a:spcPts val="0"/>
              </a:spcAft>
              <a:buNone/>
            </a:pPr>
            <a:endParaRPr sz="1800">
              <a:solidFill>
                <a:schemeClr val="dk1"/>
              </a:solidFill>
              <a:latin typeface="Meiryo"/>
              <a:ea typeface="Meiryo"/>
              <a:cs typeface="Meiryo"/>
              <a:sym typeface="Meiryo"/>
            </a:endParaRPr>
          </a:p>
          <a:p>
            <a:pPr marL="0" marR="0" lvl="0" indent="0" algn="l" rtl="0">
              <a:spcBef>
                <a:spcPts val="0"/>
              </a:spcBef>
              <a:spcAft>
                <a:spcPts val="0"/>
              </a:spcAft>
              <a:buNone/>
            </a:pPr>
            <a:r>
              <a:rPr lang="ja-JP" sz="1800" b="1">
                <a:solidFill>
                  <a:srgbClr val="E06666"/>
                </a:solidFill>
                <a:latin typeface="Meiryo"/>
                <a:ea typeface="Meiryo"/>
                <a:cs typeface="Meiryo"/>
                <a:sym typeface="Meiryo"/>
              </a:rPr>
              <a:t>自分の体調で判断してください。</a:t>
            </a:r>
            <a:r>
              <a:rPr lang="ja-JP" sz="1800">
                <a:solidFill>
                  <a:schemeClr val="dk1"/>
                </a:solidFill>
                <a:latin typeface="Meiryo"/>
                <a:ea typeface="Meiryo"/>
                <a:cs typeface="Meiryo"/>
                <a:sym typeface="Meiryo"/>
              </a:rPr>
              <a:t>それがスウェーデン方式であり、グレートバリントン宣言のやり方なのです。</a:t>
            </a:r>
            <a:r>
              <a:rPr lang="ja-JP" sz="1800" b="1">
                <a:solidFill>
                  <a:srgbClr val="E06666"/>
                </a:solidFill>
                <a:latin typeface="Meiryo"/>
                <a:ea typeface="Meiryo"/>
                <a:cs typeface="Meiryo"/>
                <a:sym typeface="Meiryo"/>
              </a:rPr>
              <a:t>もう元の日常に戻りましょう。</a:t>
            </a:r>
            <a:endParaRPr sz="1800" b="1">
              <a:solidFill>
                <a:srgbClr val="E06666"/>
              </a:solidFill>
              <a:latin typeface="Meiryo"/>
              <a:ea typeface="Meiryo"/>
              <a:cs typeface="Meiryo"/>
              <a:sym typeface="Meiryo"/>
            </a:endParaRPr>
          </a:p>
          <a:p>
            <a:pPr marL="0" marR="0" lvl="0" indent="0" algn="l" rtl="0">
              <a:spcBef>
                <a:spcPts val="0"/>
              </a:spcBef>
              <a:spcAft>
                <a:spcPts val="0"/>
              </a:spcAft>
              <a:buNone/>
            </a:pPr>
            <a:endParaRPr sz="1800">
              <a:solidFill>
                <a:srgbClr val="222222"/>
              </a:solidFill>
              <a:latin typeface="Meiryo"/>
              <a:ea typeface="Meiryo"/>
              <a:cs typeface="Meiryo"/>
              <a:sym typeface="Meiryo"/>
            </a:endParaRPr>
          </a:p>
          <a:p>
            <a:pPr marL="0" marR="0" lvl="0" indent="0" algn="l" rtl="0">
              <a:spcBef>
                <a:spcPts val="0"/>
              </a:spcBef>
              <a:spcAft>
                <a:spcPts val="0"/>
              </a:spcAft>
              <a:buNone/>
            </a:pPr>
            <a:r>
              <a:rPr lang="ja-JP" sz="1800" i="0" u="none" strike="noStrike">
                <a:solidFill>
                  <a:srgbClr val="222222"/>
                </a:solidFill>
                <a:latin typeface="Meiryo"/>
                <a:ea typeface="Meiryo"/>
                <a:cs typeface="Meiryo"/>
                <a:sym typeface="Meiryo"/>
              </a:rPr>
              <a:t>ワクチンによる抗体は、スパイク抗体なので、変異されると効かないのです。</a:t>
            </a:r>
            <a:r>
              <a:rPr lang="ja-JP" sz="1800" b="1">
                <a:solidFill>
                  <a:srgbClr val="E06666"/>
                </a:solidFill>
                <a:latin typeface="Meiryo"/>
                <a:ea typeface="Meiryo"/>
                <a:cs typeface="Meiryo"/>
                <a:sym typeface="Meiryo"/>
              </a:rPr>
              <a:t>自然感染していれば、できるのはウイルスの核へのＮ抗体なので、変異株に対応することができますから、もう感染しなくなります。</a:t>
            </a:r>
            <a:endParaRPr sz="1800" b="1">
              <a:solidFill>
                <a:srgbClr val="E06666"/>
              </a:solidFill>
              <a:latin typeface="Meiryo"/>
              <a:ea typeface="Meiryo"/>
              <a:cs typeface="Meiryo"/>
              <a:sym typeface="Meiryo"/>
            </a:endParaRPr>
          </a:p>
        </p:txBody>
      </p:sp>
      <p:sp>
        <p:nvSpPr>
          <p:cNvPr id="179" name="Google Shape;179;p9"/>
          <p:cNvSpPr txBox="1">
            <a:spLocks noGrp="1"/>
          </p:cNvSpPr>
          <p:nvPr>
            <p:ph type="title"/>
          </p:nvPr>
        </p:nvSpPr>
        <p:spPr>
          <a:xfrm>
            <a:off x="487997" y="228189"/>
            <a:ext cx="4946400" cy="760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ct val="100000"/>
              <a:buFont typeface="Arial"/>
              <a:buNone/>
            </a:pPr>
            <a:r>
              <a:rPr lang="ja-JP" sz="3200" b="1">
                <a:solidFill>
                  <a:srgbClr val="00B050"/>
                </a:solidFill>
              </a:rPr>
              <a:t>福島原発事故を思い出そう</a:t>
            </a:r>
            <a:endParaRPr b="1"/>
          </a:p>
        </p:txBody>
      </p:sp>
      <p:sp>
        <p:nvSpPr>
          <p:cNvPr id="180" name="Google Shape;180;p9"/>
          <p:cNvSpPr txBox="1"/>
          <p:nvPr/>
        </p:nvSpPr>
        <p:spPr>
          <a:xfrm>
            <a:off x="6735743" y="175030"/>
            <a:ext cx="4661400" cy="7605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B050"/>
              </a:buClr>
              <a:buSzPts val="3200"/>
              <a:buFont typeface="Arial"/>
              <a:buNone/>
            </a:pPr>
            <a:r>
              <a:rPr lang="ja-JP" sz="3200" b="1">
                <a:solidFill>
                  <a:srgbClr val="00B050"/>
                </a:solidFill>
              </a:rPr>
              <a:t>コロナはいま</a:t>
            </a:r>
            <a:endParaRPr b="1"/>
          </a:p>
        </p:txBody>
      </p:sp>
      <p:sp>
        <p:nvSpPr>
          <p:cNvPr id="181" name="Google Shape;181;p9"/>
          <p:cNvSpPr txBox="1"/>
          <p:nvPr/>
        </p:nvSpPr>
        <p:spPr>
          <a:xfrm>
            <a:off x="5803500" y="662800"/>
            <a:ext cx="276900" cy="4710000"/>
          </a:xfrm>
          <a:prstGeom prst="rect">
            <a:avLst/>
          </a:prstGeom>
          <a:noFill/>
          <a:ln>
            <a:noFill/>
          </a:ln>
        </p:spPr>
        <p:txBody>
          <a:bodyPr spcFirstLastPara="1" wrap="square" lIns="91425" tIns="91425" rIns="91425" bIns="91425" anchor="ctr" anchorCtr="0">
            <a:noAutofit/>
          </a:bodyPr>
          <a:lstStyle/>
          <a:p>
            <a:pPr marL="0" lvl="0" indent="0" algn="l" rtl="0">
              <a:lnSpc>
                <a:spcPct val="200000"/>
              </a:lnSpc>
              <a:spcBef>
                <a:spcPts val="0"/>
              </a:spcBef>
              <a:spcAft>
                <a:spcPts val="0"/>
              </a:spcAft>
              <a:buClr>
                <a:schemeClr val="dk1"/>
              </a:buClr>
              <a:buSzPts val="1100"/>
              <a:buFont typeface="Arial"/>
              <a:buNone/>
            </a:pPr>
            <a:r>
              <a:rPr lang="ja-JP" sz="2400">
                <a:solidFill>
                  <a:schemeClr val="accent6"/>
                </a:solidFill>
                <a:latin typeface="Meiryo"/>
                <a:ea typeface="Meiryo"/>
                <a:cs typeface="Meiryo"/>
                <a:sym typeface="Meiryo"/>
              </a:rPr>
              <a:t>📣📣📣📣📣📣</a:t>
            </a:r>
            <a:endParaRPr sz="2400">
              <a:solidFill>
                <a:schemeClr val="accent6"/>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1036</Words>
  <Application>Microsoft Macintosh PowerPoint</Application>
  <PresentationFormat>ワイド画面</PresentationFormat>
  <Paragraphs>71</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MS Gothic</vt:lpstr>
      <vt:lpstr>Meiryo</vt:lpstr>
      <vt:lpstr>Arial</vt:lpstr>
      <vt:lpstr>Calibri</vt:lpstr>
      <vt:lpstr>Office テーマ</vt:lpstr>
      <vt:lpstr>未来の福島こども基金 2022年度活動報告 2022/６/1～2023/5/31</vt:lpstr>
      <vt:lpstr>主な支援活動</vt:lpstr>
      <vt:lpstr>PowerPoint プレゼンテーション</vt:lpstr>
      <vt:lpstr>PowerPoint プレゼンテーション</vt:lpstr>
      <vt:lpstr>PowerPoint プレゼンテーション</vt:lpstr>
      <vt:lpstr>「沖縄・球美の里」 ファミリー保養</vt:lpstr>
      <vt:lpstr>PowerPoint プレゼンテーション</vt:lpstr>
      <vt:lpstr>PowerPoint プレゼンテーション</vt:lpstr>
      <vt:lpstr>福島原発事故を思い出そう</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未来の福島こども基金 2022年度活動報告 2022/６/1～2023/5/31</dc:title>
  <dc:creator>黒部 信一</dc:creator>
  <cp:lastModifiedBy>daisuke sakaguchi</cp:lastModifiedBy>
  <cp:revision>1</cp:revision>
  <cp:lastPrinted>2023-08-07T06:56:08Z</cp:lastPrinted>
  <dcterms:created xsi:type="dcterms:W3CDTF">2022-06-19T20:15:00Z</dcterms:created>
  <dcterms:modified xsi:type="dcterms:W3CDTF">2023-08-08T15:27:01Z</dcterms:modified>
</cp:coreProperties>
</file>